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398" r:id="rId2"/>
    <p:sldId id="319" r:id="rId3"/>
    <p:sldId id="344" r:id="rId4"/>
    <p:sldId id="369" r:id="rId5"/>
    <p:sldId id="399" r:id="rId6"/>
    <p:sldId id="297" r:id="rId7"/>
    <p:sldId id="397" r:id="rId8"/>
    <p:sldId id="388" r:id="rId9"/>
    <p:sldId id="386" r:id="rId10"/>
    <p:sldId id="260" r:id="rId11"/>
    <p:sldId id="301" r:id="rId12"/>
    <p:sldId id="266" r:id="rId13"/>
    <p:sldId id="275" r:id="rId14"/>
    <p:sldId id="390" r:id="rId15"/>
    <p:sldId id="391" r:id="rId16"/>
    <p:sldId id="371" r:id="rId17"/>
    <p:sldId id="382" r:id="rId18"/>
    <p:sldId id="392" r:id="rId19"/>
    <p:sldId id="394" r:id="rId20"/>
    <p:sldId id="395" r:id="rId21"/>
    <p:sldId id="396" r:id="rId22"/>
    <p:sldId id="377" r:id="rId23"/>
    <p:sldId id="278" r:id="rId2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ie Dilger" initials="SD" lastIdx="6" clrIdx="0">
    <p:extLst>
      <p:ext uri="{19B8F6BF-5375-455C-9EA6-DF929625EA0E}">
        <p15:presenceInfo xmlns:p15="http://schemas.microsoft.com/office/powerpoint/2012/main" userId="S-1-5-21-2139631211-2656284875-1790543244-203367" providerId="AD"/>
      </p:ext>
    </p:extLst>
  </p:cmAuthor>
  <p:cmAuthor id="2" name="Christian Schwöbel" initials="CS" lastIdx="9" clrIdx="1">
    <p:extLst>
      <p:ext uri="{19B8F6BF-5375-455C-9EA6-DF929625EA0E}">
        <p15:presenceInfo xmlns:p15="http://schemas.microsoft.com/office/powerpoint/2012/main" userId="S-1-5-21-2139631211-2656284875-1790543244-203421" providerId="AD"/>
      </p:ext>
    </p:extLst>
  </p:cmAuthor>
  <p:cmAuthor id="3" name="Dorothee Ahlers" initials="DA" lastIdx="1" clrIdx="2">
    <p:extLst>
      <p:ext uri="{19B8F6BF-5375-455C-9EA6-DF929625EA0E}">
        <p15:presenceInfo xmlns:p15="http://schemas.microsoft.com/office/powerpoint/2012/main" userId="S-1-5-21-2139631211-2656284875-1790543244-203446" providerId="AD"/>
      </p:ext>
    </p:extLst>
  </p:cmAuthor>
  <p:cmAuthor id="4" name="Ahlers, Dorothee" initials="AD" lastIdx="7" clrIdx="3">
    <p:extLst>
      <p:ext uri="{19B8F6BF-5375-455C-9EA6-DF929625EA0E}">
        <p15:presenceInfo xmlns:p15="http://schemas.microsoft.com/office/powerpoint/2012/main" userId="Ahlers, Doroth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FC3"/>
    <a:srgbClr val="BCE4FA"/>
    <a:srgbClr val="FF9393"/>
    <a:srgbClr val="FFD205"/>
    <a:srgbClr val="FFE596"/>
    <a:srgbClr val="00B0A0"/>
    <a:srgbClr val="EC6624"/>
    <a:srgbClr val="EE7443"/>
    <a:srgbClr val="FFF7ED"/>
    <a:srgbClr val="FCD9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4" autoAdjust="0"/>
    <p:restoredTop sz="77330" autoAdjust="0"/>
  </p:normalViewPr>
  <p:slideViewPr>
    <p:cSldViewPr snapToGrid="0">
      <p:cViewPr varScale="1">
        <p:scale>
          <a:sx n="86" d="100"/>
          <a:sy n="86" d="100"/>
        </p:scale>
        <p:origin x="1542" y="84"/>
      </p:cViewPr>
      <p:guideLst>
        <p:guide orient="horz" pos="2160"/>
        <p:guide pos="3840"/>
      </p:guideLst>
    </p:cSldViewPr>
  </p:slideViewPr>
  <p:outlineViewPr>
    <p:cViewPr>
      <p:scale>
        <a:sx n="33" d="100"/>
        <a:sy n="33" d="100"/>
      </p:scale>
      <p:origin x="0" y="-5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562E6CD-FC87-F7FE-9E8D-A2A6E82258C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6CDDB79-E98C-9D3D-8B21-B69EEFD9B33C}"/>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2538008-84B2-4921-B56A-2FBC33047C4E}" type="datetimeFigureOut">
              <a:rPr lang="de-DE" smtClean="0"/>
              <a:t>10.01.2024</a:t>
            </a:fld>
            <a:endParaRPr lang="de-DE"/>
          </a:p>
        </p:txBody>
      </p:sp>
      <p:sp>
        <p:nvSpPr>
          <p:cNvPr id="4" name="Fußzeilenplatzhalter 3">
            <a:extLst>
              <a:ext uri="{FF2B5EF4-FFF2-40B4-BE49-F238E27FC236}">
                <a16:creationId xmlns:a16="http://schemas.microsoft.com/office/drawing/2014/main" id="{04ADC183-9044-8220-EA94-920082382D48}"/>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28017724-7EB9-ACA2-FC97-24AE44B1FA39}"/>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D601F30-6365-4F97-8E50-B382A883728D}" type="slidenum">
              <a:rPr lang="de-DE" smtClean="0"/>
              <a:t>‹Nr.›</a:t>
            </a:fld>
            <a:endParaRPr lang="de-DE"/>
          </a:p>
        </p:txBody>
      </p:sp>
    </p:spTree>
    <p:extLst>
      <p:ext uri="{BB962C8B-B14F-4D97-AF65-F5344CB8AC3E}">
        <p14:creationId xmlns:p14="http://schemas.microsoft.com/office/powerpoint/2010/main" val="28210615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5562" tIns="47781" rIns="95562" bIns="47781" rtlCol="0"/>
          <a:lstStyle>
            <a:lvl1pPr algn="l">
              <a:defRPr sz="13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5562" tIns="47781" rIns="95562" bIns="47781" rtlCol="0"/>
          <a:lstStyle>
            <a:lvl1pPr algn="r">
              <a:defRPr sz="1300"/>
            </a:lvl1pPr>
          </a:lstStyle>
          <a:p>
            <a:fld id="{4F7C231E-D75D-4635-AF58-15AE0EA57744}" type="datetimeFigureOut">
              <a:rPr lang="de-DE" smtClean="0"/>
              <a:t>10.01.2024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2" tIns="47781" rIns="95562" bIns="47781"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5562" tIns="47781" rIns="95562" bIns="47781"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5"/>
            <a:ext cx="2945659" cy="498055"/>
          </a:xfrm>
          <a:prstGeom prst="rect">
            <a:avLst/>
          </a:prstGeom>
        </p:spPr>
        <p:txBody>
          <a:bodyPr vert="horz" lIns="95562" tIns="47781" rIns="95562" bIns="47781" rtlCol="0" anchor="b"/>
          <a:lstStyle>
            <a:lvl1pPr algn="l">
              <a:defRPr sz="1300"/>
            </a:lvl1pPr>
          </a:lstStyle>
          <a:p>
            <a:endParaRPr lang="de-DE"/>
          </a:p>
        </p:txBody>
      </p:sp>
      <p:sp>
        <p:nvSpPr>
          <p:cNvPr id="7" name="Foliennummernplatzhalter 6"/>
          <p:cNvSpPr>
            <a:spLocks noGrp="1"/>
          </p:cNvSpPr>
          <p:nvPr>
            <p:ph type="sldNum" sz="quarter" idx="5"/>
          </p:nvPr>
        </p:nvSpPr>
        <p:spPr>
          <a:xfrm>
            <a:off x="3850443" y="9428585"/>
            <a:ext cx="2945659" cy="498055"/>
          </a:xfrm>
          <a:prstGeom prst="rect">
            <a:avLst/>
          </a:prstGeom>
        </p:spPr>
        <p:txBody>
          <a:bodyPr vert="horz" lIns="95562" tIns="47781" rIns="95562" bIns="47781" rtlCol="0" anchor="b"/>
          <a:lstStyle>
            <a:lvl1pPr algn="r">
              <a:defRPr sz="1300"/>
            </a:lvl1pPr>
          </a:lstStyle>
          <a:p>
            <a:fld id="{7BB409DA-20AF-4782-9406-45F2A6098E70}" type="slidenum">
              <a:rPr lang="de-DE" smtClean="0"/>
              <a:t>‹Nr.›</a:t>
            </a:fld>
            <a:endParaRPr lang="de-DE"/>
          </a:p>
        </p:txBody>
      </p:sp>
    </p:spTree>
    <p:extLst>
      <p:ext uri="{BB962C8B-B14F-4D97-AF65-F5344CB8AC3E}">
        <p14:creationId xmlns:p14="http://schemas.microsoft.com/office/powerpoint/2010/main" val="12784466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t>Einstiegsfragen</a:t>
            </a:r>
            <a:r>
              <a:rPr lang="de-DE" i="0" dirty="0"/>
              <a:t>:</a:t>
            </a:r>
          </a:p>
          <a:p>
            <a:pPr marL="0" indent="0">
              <a:buFontTx/>
              <a:buNone/>
            </a:pPr>
            <a:endParaRPr lang="de-DE" i="0" dirty="0"/>
          </a:p>
          <a:p>
            <a:pPr marL="0" indent="0">
              <a:buFontTx/>
              <a:buNone/>
            </a:pPr>
            <a:r>
              <a:rPr lang="de-DE" i="0" dirty="0"/>
              <a:t>Was ist ein Planspiel?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 simuliert eine komplexe, politische Diskussion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man schlüpft dabei in eine Rolle, die möglicherweise nicht der eigenen Überzeugung entspricht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und verhandelt mit anderen Akteuren, diskutiert, bringt Argumente vor und trifft am Ende eine Entscheidung</a:t>
            </a:r>
          </a:p>
          <a:p>
            <a:pPr marL="0" indent="0">
              <a:buFontTx/>
              <a:buNone/>
            </a:pPr>
            <a:endParaRPr lang="de-DE" i="0" dirty="0"/>
          </a:p>
          <a:p>
            <a:pPr marL="0" indent="0">
              <a:buFontTx/>
              <a:buNone/>
            </a:pPr>
            <a:r>
              <a:rPr lang="de-DE" i="0" dirty="0"/>
              <a:t>Was bedeutet „Endlagersuche“, für was sucht Deutschland ein Endlager?</a:t>
            </a:r>
          </a:p>
          <a:p>
            <a:pPr marL="171450" indent="-171450">
              <a:buFontTx/>
              <a:buChar char="-"/>
            </a:pPr>
            <a:r>
              <a:rPr lang="de-DE" sz="1200" kern="1200" dirty="0">
                <a:solidFill>
                  <a:schemeClr val="tx1"/>
                </a:solidFill>
                <a:effectLst/>
                <a:latin typeface="+mn-lt"/>
                <a:ea typeface="+mn-ea"/>
                <a:cs typeface="+mn-cs"/>
              </a:rPr>
              <a:t>Im April 2023 wurden die letzten Atomkraftwerke in Deutschland abgeschaltet. Für die hochradioaktiven Abfälle wird in Deutschland ein Endlager gesucht</a:t>
            </a:r>
          </a:p>
          <a:p>
            <a:pPr marL="171450" indent="-171450">
              <a:buFontTx/>
              <a:buChar char="-"/>
            </a:pPr>
            <a:r>
              <a:rPr lang="de-DE" sz="1200" kern="1200" dirty="0">
                <a:solidFill>
                  <a:schemeClr val="tx1"/>
                </a:solidFill>
                <a:effectLst/>
                <a:latin typeface="+mn-lt"/>
                <a:ea typeface="+mn-ea"/>
                <a:cs typeface="+mn-cs"/>
              </a:rPr>
              <a:t>es ist gesetzlich vorgesehen, dass sich die </a:t>
            </a:r>
            <a:r>
              <a:rPr lang="de-DE" sz="1200" kern="1200" dirty="0" err="1">
                <a:solidFill>
                  <a:schemeClr val="tx1"/>
                </a:solidFill>
                <a:effectLst/>
                <a:latin typeface="+mn-lt"/>
                <a:ea typeface="+mn-ea"/>
                <a:cs typeface="+mn-cs"/>
              </a:rPr>
              <a:t>Bürger:innen</a:t>
            </a:r>
            <a:r>
              <a:rPr lang="de-DE" sz="1200" kern="1200" dirty="0">
                <a:solidFill>
                  <a:schemeClr val="tx1"/>
                </a:solidFill>
                <a:effectLst/>
                <a:latin typeface="+mn-lt"/>
                <a:ea typeface="+mn-ea"/>
                <a:cs typeface="+mn-cs"/>
              </a:rPr>
              <a:t> an dem Suchverfahren beteiligen können. </a:t>
            </a:r>
          </a:p>
          <a:p>
            <a:pPr marL="171450" indent="-171450">
              <a:buFontTx/>
              <a:buChar char="-"/>
            </a:pPr>
            <a:endParaRPr lang="de-DE" sz="1200" kern="1200" dirty="0">
              <a:solidFill>
                <a:schemeClr val="tx1"/>
              </a:solidFill>
              <a:effectLst/>
              <a:latin typeface="+mn-lt"/>
              <a:ea typeface="+mn-ea"/>
              <a:cs typeface="+mn-cs"/>
            </a:endParaRPr>
          </a:p>
          <a:p>
            <a:pPr marL="0" indent="0">
              <a:buFontTx/>
              <a:buNone/>
            </a:pPr>
            <a:r>
              <a:rPr lang="de-DE" sz="1200" b="1" kern="1200" dirty="0">
                <a:solidFill>
                  <a:schemeClr val="tx1"/>
                </a:solidFill>
                <a:effectLst/>
                <a:latin typeface="+mn-lt"/>
                <a:ea typeface="+mn-ea"/>
                <a:cs typeface="+mn-cs"/>
              </a:rPr>
              <a:t>In dem Planspiel werden Sie darüber diskutieren, ob Sie sich bei der Endlagersuche beteiligen wollen und welche Interessen Sie einbringen wollen würden.</a:t>
            </a:r>
          </a:p>
          <a:p>
            <a:pPr marL="171450" indent="-171450">
              <a:buFontTx/>
              <a:buChar char="-"/>
            </a:pPr>
            <a:endParaRPr lang="de-DE" i="0" dirty="0"/>
          </a:p>
        </p:txBody>
      </p:sp>
      <p:sp>
        <p:nvSpPr>
          <p:cNvPr id="4" name="Foliennummernplatzhalter 3"/>
          <p:cNvSpPr>
            <a:spLocks noGrp="1"/>
          </p:cNvSpPr>
          <p:nvPr>
            <p:ph type="sldNum" sz="quarter" idx="10"/>
          </p:nvPr>
        </p:nvSpPr>
        <p:spPr/>
        <p:txBody>
          <a:bodyPr/>
          <a:lstStyle/>
          <a:p>
            <a:fld id="{7BB409DA-20AF-4782-9406-45F2A6098E70}" type="slidenum">
              <a:rPr lang="de-DE" smtClean="0"/>
              <a:t>2</a:t>
            </a:fld>
            <a:endParaRPr lang="de-DE"/>
          </a:p>
        </p:txBody>
      </p:sp>
    </p:spTree>
    <p:extLst>
      <p:ext uri="{BB962C8B-B14F-4D97-AF65-F5344CB8AC3E}">
        <p14:creationId xmlns:p14="http://schemas.microsoft.com/office/powerpoint/2010/main" val="160317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Suche läuft in drei Phasen ab; </a:t>
            </a:r>
            <a:r>
              <a:rPr lang="de-DE" b="1" dirty="0"/>
              <a:t>das Planspiel spielt zu Ende der Phase 1, wenn Regionen identifiziert werden, die sich grundsätzlich für ein Endlager eigenen würden. </a:t>
            </a:r>
            <a:br>
              <a:rPr lang="de-DE" b="1" dirty="0"/>
            </a:br>
            <a:r>
              <a:rPr lang="de-DE" b="1" dirty="0"/>
              <a:t>In allen Phasen wird der Untergrund anhand folgender Kriterien untersucht</a:t>
            </a:r>
            <a:r>
              <a:rPr lang="de-DE" dirty="0"/>
              <a:t>:</a:t>
            </a:r>
          </a:p>
          <a:p>
            <a:endParaRPr lang="de-DE" dirty="0"/>
          </a:p>
          <a:p>
            <a:pPr marL="171450" indent="-171450">
              <a:buFontTx/>
              <a:buChar char="-"/>
            </a:pPr>
            <a:r>
              <a:rPr lang="de-DE" dirty="0"/>
              <a:t>Gebiete werden ausgeschlossen beispielsweise aufgrund von: Vulkanismus, Erdbeben, Schädigungen durch Bergbau oder wenn Wasser an die Abfälle gelangen könnte</a:t>
            </a:r>
          </a:p>
          <a:p>
            <a:pPr marL="171450" indent="-171450">
              <a:buFontTx/>
              <a:buChar char="-"/>
            </a:pPr>
            <a:r>
              <a:rPr lang="de-DE" dirty="0"/>
              <a:t>Es muss eine ausreichend dicke Gesteinsschicht (mind. 100m dick) vorhanden sein, entweder Salz, Tongestein oder kristallines Gestein. Diese Schicht muss zwischen 300m und 1500m Tiefe liegen.</a:t>
            </a:r>
          </a:p>
          <a:p>
            <a:pPr marL="171450" indent="-171450">
              <a:buFontTx/>
              <a:buChar char="-"/>
            </a:pPr>
            <a:r>
              <a:rPr lang="de-DE" dirty="0"/>
              <a:t>Die geologische Gesamtsituation wird betrachtet, um zu beurteilen, wie gut das Gestein die Abfälle für den Zeitraum von 1 Million Jahren einschließen könnte.</a:t>
            </a:r>
          </a:p>
          <a:p>
            <a:pPr marL="171450" indent="-171450">
              <a:buFontTx/>
              <a:buChar char="-"/>
            </a:pPr>
            <a:r>
              <a:rPr lang="de-DE" dirty="0"/>
              <a:t>Aspekte wie die Nähe zu bebauten Gebieten oder Naturschutzgebiete spielen nur eine Rolle, um Gebiete miteinander zu vergleichen, deren Geologie sich gleich gut eignen würde.</a:t>
            </a:r>
          </a:p>
        </p:txBody>
      </p:sp>
      <p:sp>
        <p:nvSpPr>
          <p:cNvPr id="4" name="Foliennummernplatzhalter 3"/>
          <p:cNvSpPr>
            <a:spLocks noGrp="1"/>
          </p:cNvSpPr>
          <p:nvPr>
            <p:ph type="sldNum" sz="quarter" idx="5"/>
          </p:nvPr>
        </p:nvSpPr>
        <p:spPr/>
        <p:txBody>
          <a:bodyPr/>
          <a:lstStyle/>
          <a:p>
            <a:fld id="{7BB409DA-20AF-4782-9406-45F2A6098E70}" type="slidenum">
              <a:rPr lang="de-DE" smtClean="0"/>
              <a:t>11</a:t>
            </a:fld>
            <a:endParaRPr lang="de-DE"/>
          </a:p>
        </p:txBody>
      </p:sp>
    </p:spTree>
    <p:extLst>
      <p:ext uri="{BB962C8B-B14F-4D97-AF65-F5344CB8AC3E}">
        <p14:creationId xmlns:p14="http://schemas.microsoft.com/office/powerpoint/2010/main" val="127184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PlaceHolder 1"/>
          <p:cNvSpPr>
            <a:spLocks noGrp="1" noRot="1" noChangeAspect="1"/>
          </p:cNvSpPr>
          <p:nvPr>
            <p:ph type="sldImg"/>
          </p:nvPr>
        </p:nvSpPr>
        <p:spPr>
          <a:xfrm>
            <a:off x="217488" y="812800"/>
            <a:ext cx="7124700" cy="4008438"/>
          </a:xfrm>
          <a:prstGeom prst="rect">
            <a:avLst/>
          </a:prstGeom>
          <a:ln w="0">
            <a:noFill/>
          </a:ln>
        </p:spPr>
      </p:sp>
      <p:sp>
        <p:nvSpPr>
          <p:cNvPr id="543"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r>
              <a:rPr lang="de-DE" sz="2000" kern="1200" dirty="0">
                <a:solidFill>
                  <a:schemeClr val="tx1"/>
                </a:solidFill>
                <a:effectLst/>
                <a:latin typeface="+mn-lt"/>
                <a:ea typeface="+mn-ea"/>
                <a:cs typeface="+mn-cs"/>
              </a:rPr>
              <a:t>Es gibt verschiedene Akteure bei der Endlagersuche. </a:t>
            </a:r>
          </a:p>
          <a:p>
            <a:endParaRPr lang="de-DE" sz="2000" kern="1200" dirty="0">
              <a:solidFill>
                <a:schemeClr val="tx1"/>
              </a:solidFill>
              <a:effectLst/>
              <a:latin typeface="+mn-lt"/>
              <a:ea typeface="+mn-ea"/>
              <a:cs typeface="+mn-cs"/>
            </a:endParaRPr>
          </a:p>
          <a:p>
            <a:r>
              <a:rPr lang="de-DE" sz="2000" b="1" kern="1200" dirty="0">
                <a:solidFill>
                  <a:schemeClr val="tx1"/>
                </a:solidFill>
                <a:effectLst/>
                <a:latin typeface="+mn-lt"/>
                <a:ea typeface="+mn-ea"/>
                <a:cs typeface="+mn-cs"/>
              </a:rPr>
              <a:t>Im Planspiel werden zwei von ihnen erwähnt:</a:t>
            </a:r>
          </a:p>
          <a:p>
            <a:pPr marL="342900" indent="-342900">
              <a:buFontTx/>
              <a:buChar char="-"/>
            </a:pPr>
            <a:r>
              <a:rPr lang="de-DE" sz="2000" kern="1200" dirty="0">
                <a:solidFill>
                  <a:schemeClr val="tx1"/>
                </a:solidFill>
                <a:effectLst/>
                <a:latin typeface="+mn-lt"/>
                <a:ea typeface="+mn-ea"/>
                <a:cs typeface="+mn-cs"/>
              </a:rPr>
              <a:t>Die Bundesgesellschaft für Endlagerung führt die Suche durch, d.h. sie untersucht den Untergrund und wie er sich für ein Endlager eignen würde</a:t>
            </a:r>
          </a:p>
          <a:p>
            <a:pPr marL="342900" indent="-342900">
              <a:buFontTx/>
              <a:buChar char="-"/>
            </a:pPr>
            <a:r>
              <a:rPr lang="de-DE" sz="2000" kern="1200" dirty="0">
                <a:solidFill>
                  <a:schemeClr val="tx1"/>
                </a:solidFill>
                <a:effectLst/>
                <a:latin typeface="+mn-lt"/>
                <a:ea typeface="+mn-ea"/>
                <a:cs typeface="+mn-cs"/>
              </a:rPr>
              <a:t>Das Bundesamt für die Sicherheit der nuklearen Entsorgung überprüft die Arbeiten der BGE mbH. Außerdem organisiert es die Beteiligung der Öffentlichkeit. Im Planspiel hat daher das BASE zur Regionalkonferenz Fünfstädteland eingeladen.</a:t>
            </a:r>
          </a:p>
        </p:txBody>
      </p:sp>
      <p:sp>
        <p:nvSpPr>
          <p:cNvPr id="544" name="PlaceHolder 3"/>
          <p:cNvSpPr>
            <a:spLocks noGrp="1"/>
          </p:cNvSpPr>
          <p:nvPr>
            <p:ph type="sldNum" idx="39"/>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de-DE" sz="1400" b="0" strike="noStrike" spc="-1">
                <a:latin typeface="Times New Roman"/>
              </a:defRPr>
            </a:lvl1pPr>
          </a:lstStyle>
          <a:p>
            <a:pPr algn="r">
              <a:lnSpc>
                <a:spcPct val="100000"/>
              </a:lnSpc>
              <a:buNone/>
            </a:pPr>
            <a:fld id="{F62C56F5-BDDE-45C9-9483-576980D24367}" type="slidenum">
              <a:rPr lang="de-DE" sz="1400" b="0" strike="noStrike" spc="-1">
                <a:latin typeface="Times New Roman"/>
              </a:rPr>
              <a:t>12</a:t>
            </a:fld>
            <a:endParaRPr lang="de-DE" sz="1400" b="0" strike="noStrike" spc="-1">
              <a:latin typeface="Times New Roman"/>
            </a:endParaRPr>
          </a:p>
        </p:txBody>
      </p:sp>
    </p:spTree>
    <p:extLst>
      <p:ext uri="{BB962C8B-B14F-4D97-AF65-F5344CB8AC3E}">
        <p14:creationId xmlns:p14="http://schemas.microsoft.com/office/powerpoint/2010/main" val="1148567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PlaceHolder 1"/>
          <p:cNvSpPr>
            <a:spLocks noGrp="1" noRot="1" noChangeAspect="1"/>
          </p:cNvSpPr>
          <p:nvPr>
            <p:ph type="sldImg"/>
          </p:nvPr>
        </p:nvSpPr>
        <p:spPr>
          <a:xfrm>
            <a:off x="217488" y="812800"/>
            <a:ext cx="7124700" cy="4008438"/>
          </a:xfrm>
          <a:prstGeom prst="rect">
            <a:avLst/>
          </a:prstGeom>
          <a:ln w="0">
            <a:noFill/>
          </a:ln>
        </p:spPr>
      </p:sp>
      <p:sp>
        <p:nvSpPr>
          <p:cNvPr id="561"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r>
              <a:rPr lang="de-DE" sz="2000" b="1" kern="1200" dirty="0">
                <a:solidFill>
                  <a:schemeClr val="tx1"/>
                </a:solidFill>
                <a:effectLst/>
                <a:latin typeface="+mn-lt"/>
                <a:ea typeface="+mn-ea"/>
                <a:cs typeface="+mn-cs"/>
              </a:rPr>
              <a:t>Die Beteiligung der Öffentlichkeit spielt eine wichtige Rolle bei der Endlagersuche. Es gibt verschiedene Formate und Gremien, in denen sich die Öffentlichkeit in die Suche einbringen kann. Eines dieser Gremium sind die Regionalkonferenzen.</a:t>
            </a:r>
          </a:p>
          <a:p>
            <a:endParaRPr lang="de-DE" sz="2000" b="1" kern="1200" dirty="0">
              <a:solidFill>
                <a:schemeClr val="tx1"/>
              </a:solidFill>
              <a:effectLst/>
              <a:latin typeface="+mn-lt"/>
              <a:ea typeface="+mn-ea"/>
              <a:cs typeface="+mn-cs"/>
            </a:endParaRPr>
          </a:p>
          <a:p>
            <a:r>
              <a:rPr lang="de-DE" sz="2000" b="1" kern="1200" dirty="0">
                <a:solidFill>
                  <a:schemeClr val="tx1"/>
                </a:solidFill>
                <a:effectLst/>
                <a:latin typeface="+mn-lt"/>
                <a:ea typeface="+mn-ea"/>
                <a:cs typeface="+mn-cs"/>
              </a:rPr>
              <a:t>Was ist eine Regionalkonferenz?</a:t>
            </a:r>
          </a:p>
          <a:p>
            <a:endParaRPr lang="de-DE" sz="2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dirty="0">
                <a:solidFill>
                  <a:schemeClr val="tx1"/>
                </a:solidFill>
                <a:effectLst/>
                <a:latin typeface="+mn-lt"/>
                <a:ea typeface="+mn-ea"/>
                <a:cs typeface="+mn-cs"/>
              </a:rPr>
              <a:t>Eine Regionalkonferenz ist ein Gremium, an dem jeder teilnehmen kann, der über 16 Jahre alt ist und in einer Standortregion (oder angrenzenden Region) gemeldet ist. </a:t>
            </a:r>
          </a:p>
          <a:p>
            <a:r>
              <a:rPr lang="de-DE" sz="2000" kern="1200" dirty="0">
                <a:solidFill>
                  <a:schemeClr val="tx1"/>
                </a:solidFill>
                <a:effectLst/>
                <a:latin typeface="+mn-lt"/>
                <a:ea typeface="+mn-ea"/>
                <a:cs typeface="+mn-cs"/>
              </a:rPr>
              <a:t>Eine Regionalkonferenz besteht solange, wie eine Region im Suchverfahren ist. Sie löst sich erst auf, wenn die Region aus dem Suchverfahren ausscheidet.</a:t>
            </a:r>
            <a:br>
              <a:rPr lang="de-DE" sz="2000" kern="1200" dirty="0">
                <a:solidFill>
                  <a:schemeClr val="tx1"/>
                </a:solidFill>
                <a:effectLst/>
                <a:latin typeface="+mn-lt"/>
                <a:ea typeface="+mn-ea"/>
                <a:cs typeface="+mn-cs"/>
              </a:rPr>
            </a:br>
            <a:endParaRPr lang="de-DE" sz="2000" kern="1200" dirty="0">
              <a:solidFill>
                <a:schemeClr val="tx1"/>
              </a:solidFill>
              <a:effectLst/>
              <a:latin typeface="+mn-lt"/>
              <a:ea typeface="+mn-ea"/>
              <a:cs typeface="+mn-cs"/>
            </a:endParaRPr>
          </a:p>
          <a:p>
            <a:r>
              <a:rPr lang="de-DE" sz="2000" kern="1200" dirty="0">
                <a:solidFill>
                  <a:schemeClr val="tx1"/>
                </a:solidFill>
                <a:effectLst/>
                <a:latin typeface="+mn-lt"/>
                <a:ea typeface="+mn-ea"/>
                <a:cs typeface="+mn-cs"/>
              </a:rPr>
              <a:t>Die Regionalkonferenzen haben viele Möglichkeiten, die Interesse ihrer Region bei der Endlagersuche einzubringen. Sie können:</a:t>
            </a:r>
            <a:br>
              <a:rPr lang="de-DE" sz="2000" kern="1200" dirty="0">
                <a:solidFill>
                  <a:schemeClr val="tx1"/>
                </a:solidFill>
                <a:effectLst/>
                <a:latin typeface="+mn-lt"/>
                <a:ea typeface="+mn-ea"/>
                <a:cs typeface="+mn-cs"/>
              </a:rPr>
            </a:br>
            <a:r>
              <a:rPr lang="de-DE" sz="2000" kern="1200" dirty="0">
                <a:solidFill>
                  <a:schemeClr val="tx1"/>
                </a:solidFill>
                <a:effectLst/>
                <a:latin typeface="+mn-lt"/>
                <a:ea typeface="+mn-ea"/>
                <a:cs typeface="+mn-cs"/>
              </a:rPr>
              <a:t>- Ergebnisse der BGE mbH überprüfen lassen</a:t>
            </a:r>
            <a:br>
              <a:rPr lang="de-DE" sz="2000" kern="1200" dirty="0">
                <a:solidFill>
                  <a:schemeClr val="tx1"/>
                </a:solidFill>
                <a:effectLst/>
                <a:latin typeface="+mn-lt"/>
                <a:ea typeface="+mn-ea"/>
                <a:cs typeface="+mn-cs"/>
              </a:rPr>
            </a:br>
            <a:r>
              <a:rPr lang="de-DE" sz="2000" kern="1200" dirty="0">
                <a:solidFill>
                  <a:schemeClr val="tx1"/>
                </a:solidFill>
                <a:effectLst/>
                <a:latin typeface="+mn-lt"/>
                <a:ea typeface="+mn-ea"/>
                <a:cs typeface="+mn-cs"/>
              </a:rPr>
              <a:t>- </a:t>
            </a:r>
            <a:r>
              <a:rPr lang="de-DE" sz="2000" kern="1200" dirty="0" err="1">
                <a:solidFill>
                  <a:schemeClr val="tx1"/>
                </a:solidFill>
                <a:effectLst/>
                <a:latin typeface="+mn-lt"/>
                <a:ea typeface="+mn-ea"/>
                <a:cs typeface="+mn-cs"/>
              </a:rPr>
              <a:t>Wissenschaftler:innen</a:t>
            </a:r>
            <a:r>
              <a:rPr lang="de-DE" sz="2000" kern="1200" dirty="0">
                <a:solidFill>
                  <a:schemeClr val="tx1"/>
                </a:solidFill>
                <a:effectLst/>
                <a:latin typeface="+mn-lt"/>
                <a:ea typeface="+mn-ea"/>
                <a:cs typeface="+mn-cs"/>
              </a:rPr>
              <a:t> um Rat fragen</a:t>
            </a:r>
            <a:br>
              <a:rPr lang="de-DE" sz="2000" kern="1200" dirty="0">
                <a:solidFill>
                  <a:schemeClr val="tx1"/>
                </a:solidFill>
                <a:effectLst/>
                <a:latin typeface="+mn-lt"/>
                <a:ea typeface="+mn-ea"/>
                <a:cs typeface="+mn-cs"/>
              </a:rPr>
            </a:br>
            <a:r>
              <a:rPr lang="de-DE" sz="2000" kern="1200" dirty="0">
                <a:solidFill>
                  <a:schemeClr val="tx1"/>
                </a:solidFill>
                <a:effectLst/>
                <a:latin typeface="+mn-lt"/>
                <a:ea typeface="+mn-ea"/>
                <a:cs typeface="+mn-cs"/>
              </a:rPr>
              <a:t>- beraten, wie die Region sich weiterentwickeln könnte</a:t>
            </a:r>
            <a:br>
              <a:rPr lang="de-DE" sz="2000" kern="1200" dirty="0">
                <a:solidFill>
                  <a:schemeClr val="tx1"/>
                </a:solidFill>
                <a:effectLst/>
                <a:latin typeface="+mn-lt"/>
                <a:ea typeface="+mn-ea"/>
                <a:cs typeface="+mn-cs"/>
              </a:rPr>
            </a:br>
            <a:r>
              <a:rPr lang="de-DE" sz="2000" kern="1200" dirty="0">
                <a:solidFill>
                  <a:schemeClr val="tx1"/>
                </a:solidFill>
                <a:effectLst/>
                <a:latin typeface="+mn-lt"/>
                <a:ea typeface="+mn-ea"/>
                <a:cs typeface="+mn-cs"/>
              </a:rPr>
              <a:t>- die eigenen Bürgerinnen über die Endlagersuche informieren</a:t>
            </a:r>
          </a:p>
          <a:p>
            <a:endParaRPr lang="de-DE" sz="2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dirty="0">
                <a:solidFill>
                  <a:schemeClr val="tx1"/>
                </a:solidFill>
                <a:effectLst/>
                <a:latin typeface="+mn-lt"/>
                <a:ea typeface="+mn-ea"/>
                <a:cs typeface="+mn-cs"/>
              </a:rPr>
              <a:t>Die Regionalkonferenzen bestehen aus einer Vollversammlung (jeder der möchte) und einem Vertretungskreis, der von der VV gewählt wird (höchstens 30 Personen).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t>Dieser Vertretungskreis nimmt die </a:t>
            </a:r>
            <a:r>
              <a:rPr lang="de-DE" sz="2000" b="1" baseline="0" dirty="0"/>
              <a:t>Aufgaben der Regionalkonferenz wahr.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baseline="0" dirty="0"/>
              <a:t>Im Planspiel wird diskutiert, ob Sie sich als </a:t>
            </a:r>
            <a:r>
              <a:rPr lang="de-DE" sz="2000" b="1" baseline="0" dirty="0" err="1"/>
              <a:t>Bürger:in</a:t>
            </a:r>
            <a:r>
              <a:rPr lang="de-DE" sz="2000" b="1" baseline="0" dirty="0"/>
              <a:t> von Mitthausen bei der Regionalkonferenz einbringen wollen.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baseline="0" dirty="0"/>
              <a:t>Am Ende der Diskussion werden Personen aus Mitthausen gewählt, die sich für den Vertretungskreis aufstellen lassen wollen. Das wären dann die Personen, die die Gemeinde bei der Regionalkonferenz vertreten werden. </a:t>
            </a:r>
          </a:p>
          <a:p>
            <a:endParaRPr lang="de-DE" sz="2000" kern="1200" dirty="0">
              <a:solidFill>
                <a:schemeClr val="tx1"/>
              </a:solidFill>
              <a:effectLst/>
              <a:latin typeface="+mn-lt"/>
              <a:ea typeface="+mn-ea"/>
              <a:cs typeface="+mn-cs"/>
            </a:endParaRPr>
          </a:p>
          <a:p>
            <a:endParaRPr lang="de-DE" sz="2000" kern="1200" dirty="0">
              <a:solidFill>
                <a:schemeClr val="tx1"/>
              </a:solidFill>
              <a:effectLst/>
              <a:latin typeface="+mn-lt"/>
              <a:ea typeface="+mn-ea"/>
              <a:cs typeface="+mn-cs"/>
            </a:endParaRPr>
          </a:p>
          <a:p>
            <a:endParaRPr lang="de-DE" sz="2000" kern="1200" dirty="0">
              <a:solidFill>
                <a:schemeClr val="tx1"/>
              </a:solidFill>
              <a:effectLst/>
              <a:latin typeface="+mn-lt"/>
              <a:ea typeface="+mn-ea"/>
              <a:cs typeface="+mn-cs"/>
            </a:endParaRPr>
          </a:p>
        </p:txBody>
      </p:sp>
      <p:sp>
        <p:nvSpPr>
          <p:cNvPr id="562" name="PlaceHolder 3"/>
          <p:cNvSpPr>
            <a:spLocks noGrp="1"/>
          </p:cNvSpPr>
          <p:nvPr>
            <p:ph type="sldNum" idx="45"/>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de-DE" sz="1400" b="0" strike="noStrike" spc="-1">
                <a:latin typeface="Times New Roman"/>
              </a:defRPr>
            </a:lvl1pPr>
          </a:lstStyle>
          <a:p>
            <a:pPr algn="r">
              <a:lnSpc>
                <a:spcPct val="100000"/>
              </a:lnSpc>
              <a:buNone/>
            </a:pPr>
            <a:fld id="{B91AAA3B-3965-446B-A855-4F791F9E7CC9}" type="slidenum">
              <a:rPr lang="de-DE" sz="1400" b="0" strike="noStrike" spc="-1">
                <a:latin typeface="Times New Roman"/>
              </a:rPr>
              <a:t>13</a:t>
            </a:fld>
            <a:endParaRPr lang="de-DE" sz="14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t>Was ist also der Unterschied zwischen einer Regionalkonferenz und dem Bürgerdialog Mitthausen?</a:t>
            </a:r>
          </a:p>
          <a:p>
            <a:endParaRPr lang="de-DE" i="0" dirty="0"/>
          </a:p>
          <a:p>
            <a:r>
              <a:rPr lang="de-DE" i="0" dirty="0"/>
              <a:t>Eine Regionalkonferenz ist ein wichtiges Gremium, über das sich </a:t>
            </a:r>
            <a:r>
              <a:rPr lang="de-DE" i="0" dirty="0" err="1"/>
              <a:t>Bürger:innen</a:t>
            </a:r>
            <a:r>
              <a:rPr lang="de-DE" i="0" dirty="0"/>
              <a:t> bei der Endlagersuche beteiligen können. Dieses Gremium wird es in der Realität geben. In einigen Jahren wird die BGE mehrere Standortregionen benennen. In jeder Standortregion wird eine Regionalkonferenz eingerichtet.</a:t>
            </a:r>
          </a:p>
          <a:p>
            <a:endParaRPr lang="de-DE" i="0" dirty="0"/>
          </a:p>
          <a:p>
            <a:r>
              <a:rPr lang="de-DE" i="0" dirty="0"/>
              <a:t>Der Bürgerdialog Mitthausen ist jedoch für dieses Planspiel erdacht: Der Bürgermeister von Mitthausen hat hierzu eingeladen, damit die </a:t>
            </a:r>
            <a:r>
              <a:rPr lang="de-DE" i="0" dirty="0" err="1"/>
              <a:t>Bürger:innen</a:t>
            </a:r>
            <a:r>
              <a:rPr lang="de-DE" i="0" dirty="0"/>
              <a:t> von Mitthausen sich darüber austauschen können, ob sie sich bei der Endlagersuche einbringen wollen und wer die Gemeinde bei der Regionalkonferenz vertreten soll.</a:t>
            </a:r>
          </a:p>
          <a:p>
            <a:endParaRPr lang="de-DE" i="0" dirty="0"/>
          </a:p>
          <a:p>
            <a:endParaRPr lang="de-DE" i="0" dirty="0"/>
          </a:p>
        </p:txBody>
      </p:sp>
      <p:sp>
        <p:nvSpPr>
          <p:cNvPr id="4" name="Foliennummernplatzhalter 3"/>
          <p:cNvSpPr>
            <a:spLocks noGrp="1"/>
          </p:cNvSpPr>
          <p:nvPr>
            <p:ph type="sldNum" sz="quarter" idx="10"/>
          </p:nvPr>
        </p:nvSpPr>
        <p:spPr/>
        <p:txBody>
          <a:bodyPr/>
          <a:lstStyle/>
          <a:p>
            <a:fld id="{7BB409DA-20AF-4782-9406-45F2A6098E70}" type="slidenum">
              <a:rPr lang="de-DE" smtClean="0"/>
              <a:t>14</a:t>
            </a:fld>
            <a:endParaRPr lang="de-DE"/>
          </a:p>
        </p:txBody>
      </p:sp>
    </p:spTree>
    <p:extLst>
      <p:ext uri="{BB962C8B-B14F-4D97-AF65-F5344CB8AC3E}">
        <p14:creationId xmlns:p14="http://schemas.microsoft.com/office/powerpoint/2010/main" val="73033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so läuft das Planspiel ab:</a:t>
            </a:r>
          </a:p>
          <a:p>
            <a:endParaRPr lang="de-DE" dirty="0"/>
          </a:p>
          <a:p>
            <a:pPr marL="171450" indent="-171450">
              <a:buFontTx/>
              <a:buChar char="-"/>
            </a:pPr>
            <a:r>
              <a:rPr lang="de-DE" dirty="0"/>
              <a:t>Als erstes werden die verschiedenen Rollen im Planspiel ausgelost, d.h. Sie schlüpfen in eine Rolle und werden beispielsweise Bürgermeister, oder Vertreterin eines Unternehmens, oder Mitglied eines Umweltverbandes. Jede </a:t>
            </a:r>
            <a:r>
              <a:rPr lang="de-DE" dirty="0" err="1"/>
              <a:t>Spieler:in</a:t>
            </a:r>
            <a:r>
              <a:rPr lang="de-DE" dirty="0"/>
              <a:t> ist dabei Teil einer Interessensgruppe.</a:t>
            </a:r>
          </a:p>
          <a:p>
            <a:pPr marL="171450" indent="-171450">
              <a:buFontTx/>
              <a:buChar char="-"/>
            </a:pPr>
            <a:r>
              <a:rPr lang="de-DE" dirty="0"/>
              <a:t>Welche Positionen und Interessen Ihre Gruppe vertritt erfahren Sie in Ihrem Rollenprofil, d.h. zunächst lesen Sie sich in Ihre Rolle ein und tauschen sich in Ihrer Gruppe über Ihre Interessen aus.</a:t>
            </a:r>
          </a:p>
          <a:p>
            <a:pPr marL="171450" indent="-171450">
              <a:buFontTx/>
              <a:buChar char="-"/>
            </a:pPr>
            <a:r>
              <a:rPr lang="de-DE" dirty="0"/>
              <a:t>Wenn Sie Ihre eigene Rolle kennen, lernen Sie die anderen Gruppen kennen: sie gehen in informelle Verhandlungen, d.h. erfahren, wer noch alles beim Bürgerdialog dabei sein wird, wer welche Interessen vertritt, mit wem Sie möglicherweise zusammenarbeiten können oder wer eine ganz andere Meinung vertritt als Ihre eigene Gruppe</a:t>
            </a:r>
          </a:p>
          <a:p>
            <a:pPr marL="171450" indent="-171450">
              <a:buFontTx/>
              <a:buChar char="-"/>
            </a:pPr>
            <a:r>
              <a:rPr lang="de-DE" dirty="0"/>
              <a:t>Im Bürgerdialog Mitthausen diskutieren Sie mit allen Gruppen darüber, ob Sie sich bei der Endlagersuche einbringen wollen, welche Interessen Sie gerne einbringen würden und wer die Gemeinde bei der Regionalkonferenz vertreten soll. Am Ende werden drei Personen gewählt, die sich für den Vertretungskreis der Regionalkonferenz aufstellen werden. Ein Moderationsteam führt durch die Veranstaltung.</a:t>
            </a:r>
          </a:p>
          <a:p>
            <a:pPr marL="171450" indent="-171450">
              <a:buFontTx/>
              <a:buChar char="-"/>
            </a:pPr>
            <a:r>
              <a:rPr lang="de-DE" dirty="0"/>
              <a:t>Das Planspiel schließt mit einer Auswertung.</a:t>
            </a:r>
          </a:p>
          <a:p>
            <a:pPr marL="0" indent="0">
              <a:buFontTx/>
              <a:buNone/>
            </a:pPr>
            <a:endParaRPr lang="de-DE" dirty="0"/>
          </a:p>
        </p:txBody>
      </p:sp>
      <p:sp>
        <p:nvSpPr>
          <p:cNvPr id="4" name="Foliennummernplatzhalter 3"/>
          <p:cNvSpPr>
            <a:spLocks noGrp="1"/>
          </p:cNvSpPr>
          <p:nvPr>
            <p:ph type="sldNum" sz="quarter" idx="10"/>
          </p:nvPr>
        </p:nvSpPr>
        <p:spPr/>
        <p:txBody>
          <a:bodyPr/>
          <a:lstStyle/>
          <a:p>
            <a:fld id="{7BB409DA-20AF-4782-9406-45F2A6098E70}" type="slidenum">
              <a:rPr lang="de-DE" smtClean="0"/>
              <a:t>15</a:t>
            </a:fld>
            <a:endParaRPr lang="de-DE"/>
          </a:p>
        </p:txBody>
      </p:sp>
    </p:spTree>
    <p:extLst>
      <p:ext uri="{BB962C8B-B14F-4D97-AF65-F5344CB8AC3E}">
        <p14:creationId xmlns:p14="http://schemas.microsoft.com/office/powerpoint/2010/main" val="306328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Bevor es losgeht, hier noch einige Regeln für das Planspiel.</a:t>
            </a:r>
          </a:p>
        </p:txBody>
      </p:sp>
      <p:sp>
        <p:nvSpPr>
          <p:cNvPr id="4" name="Foliennummernplatzhalter 3"/>
          <p:cNvSpPr>
            <a:spLocks noGrp="1"/>
          </p:cNvSpPr>
          <p:nvPr>
            <p:ph type="sldNum" sz="quarter" idx="5"/>
          </p:nvPr>
        </p:nvSpPr>
        <p:spPr/>
        <p:txBody>
          <a:bodyPr/>
          <a:lstStyle/>
          <a:p>
            <a:fld id="{7BB409DA-20AF-4782-9406-45F2A6098E70}" type="slidenum">
              <a:rPr lang="de-DE" smtClean="0"/>
              <a:t>16</a:t>
            </a:fld>
            <a:endParaRPr lang="de-DE"/>
          </a:p>
        </p:txBody>
      </p:sp>
    </p:spTree>
    <p:extLst>
      <p:ext uri="{BB962C8B-B14F-4D97-AF65-F5344CB8AC3E}">
        <p14:creationId xmlns:p14="http://schemas.microsoft.com/office/powerpoint/2010/main" val="191252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BB409DA-20AF-4782-9406-45F2A6098E70}" type="slidenum">
              <a:rPr lang="de-DE" smtClean="0"/>
              <a:t>17</a:t>
            </a:fld>
            <a:endParaRPr lang="de-DE"/>
          </a:p>
        </p:txBody>
      </p:sp>
    </p:spTree>
    <p:extLst>
      <p:ext uri="{BB962C8B-B14F-4D97-AF65-F5344CB8AC3E}">
        <p14:creationId xmlns:p14="http://schemas.microsoft.com/office/powerpoint/2010/main" val="1684627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BB409DA-20AF-4782-9406-45F2A6098E70}" type="slidenum">
              <a:rPr lang="de-DE" smtClean="0"/>
              <a:t>18</a:t>
            </a:fld>
            <a:endParaRPr lang="de-DE"/>
          </a:p>
        </p:txBody>
      </p:sp>
    </p:spTree>
    <p:extLst>
      <p:ext uri="{BB962C8B-B14F-4D97-AF65-F5344CB8AC3E}">
        <p14:creationId xmlns:p14="http://schemas.microsoft.com/office/powerpoint/2010/main" val="1146294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BB409DA-20AF-4782-9406-45F2A6098E70}" type="slidenum">
              <a:rPr lang="de-DE" smtClean="0"/>
              <a:t>19</a:t>
            </a:fld>
            <a:endParaRPr lang="de-DE"/>
          </a:p>
        </p:txBody>
      </p:sp>
    </p:spTree>
    <p:extLst>
      <p:ext uri="{BB962C8B-B14F-4D97-AF65-F5344CB8AC3E}">
        <p14:creationId xmlns:p14="http://schemas.microsoft.com/office/powerpoint/2010/main" val="1653319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i="0" dirty="0"/>
          </a:p>
        </p:txBody>
      </p:sp>
      <p:sp>
        <p:nvSpPr>
          <p:cNvPr id="4" name="Foliennummernplatzhalter 3"/>
          <p:cNvSpPr>
            <a:spLocks noGrp="1"/>
          </p:cNvSpPr>
          <p:nvPr>
            <p:ph type="sldNum" sz="quarter" idx="10"/>
          </p:nvPr>
        </p:nvSpPr>
        <p:spPr/>
        <p:txBody>
          <a:bodyPr/>
          <a:lstStyle/>
          <a:p>
            <a:fld id="{7BB409DA-20AF-4782-9406-45F2A6098E70}" type="slidenum">
              <a:rPr lang="de-DE" smtClean="0"/>
              <a:t>20</a:t>
            </a:fld>
            <a:endParaRPr lang="de-DE"/>
          </a:p>
        </p:txBody>
      </p:sp>
    </p:spTree>
    <p:extLst>
      <p:ext uri="{BB962C8B-B14F-4D97-AF65-F5344CB8AC3E}">
        <p14:creationId xmlns:p14="http://schemas.microsoft.com/office/powerpoint/2010/main" val="2024429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i="0" dirty="0"/>
              <a:t>Die Suche läuft seit 2017; in diesem Planspiel simulieren wir einen Moment der Endlagersuche, der in einigen Jahren eintreten wird.</a:t>
            </a:r>
          </a:p>
          <a:p>
            <a:endParaRPr lang="de-DE" dirty="0"/>
          </a:p>
        </p:txBody>
      </p:sp>
      <p:sp>
        <p:nvSpPr>
          <p:cNvPr id="4" name="Foliennummernplatzhalter 3"/>
          <p:cNvSpPr>
            <a:spLocks noGrp="1"/>
          </p:cNvSpPr>
          <p:nvPr>
            <p:ph type="sldNum" sz="quarter" idx="10"/>
          </p:nvPr>
        </p:nvSpPr>
        <p:spPr/>
        <p:txBody>
          <a:bodyPr/>
          <a:lstStyle/>
          <a:p>
            <a:fld id="{7BB409DA-20AF-4782-9406-45F2A6098E70}" type="slidenum">
              <a:rPr lang="de-DE" smtClean="0"/>
              <a:t>3</a:t>
            </a:fld>
            <a:endParaRPr lang="de-DE"/>
          </a:p>
        </p:txBody>
      </p:sp>
    </p:spTree>
    <p:extLst>
      <p:ext uri="{BB962C8B-B14F-4D97-AF65-F5344CB8AC3E}">
        <p14:creationId xmlns:p14="http://schemas.microsoft.com/office/powerpoint/2010/main" val="2492937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i="0" dirty="0"/>
          </a:p>
        </p:txBody>
      </p:sp>
      <p:sp>
        <p:nvSpPr>
          <p:cNvPr id="4" name="Foliennummernplatzhalter 3"/>
          <p:cNvSpPr>
            <a:spLocks noGrp="1"/>
          </p:cNvSpPr>
          <p:nvPr>
            <p:ph type="sldNum" sz="quarter" idx="10"/>
          </p:nvPr>
        </p:nvSpPr>
        <p:spPr/>
        <p:txBody>
          <a:bodyPr/>
          <a:lstStyle/>
          <a:p>
            <a:fld id="{7BB409DA-20AF-4782-9406-45F2A6098E70}" type="slidenum">
              <a:rPr lang="de-DE" smtClean="0"/>
              <a:t>21</a:t>
            </a:fld>
            <a:endParaRPr lang="de-DE"/>
          </a:p>
        </p:txBody>
      </p:sp>
    </p:spTree>
    <p:extLst>
      <p:ext uri="{BB962C8B-B14F-4D97-AF65-F5344CB8AC3E}">
        <p14:creationId xmlns:p14="http://schemas.microsoft.com/office/powerpoint/2010/main" val="394473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BB409DA-20AF-4782-9406-45F2A6098E70}" type="slidenum">
              <a:rPr lang="de-DE" smtClean="0"/>
              <a:t>22</a:t>
            </a:fld>
            <a:endParaRPr lang="de-DE"/>
          </a:p>
        </p:txBody>
      </p:sp>
    </p:spTree>
    <p:extLst>
      <p:ext uri="{BB962C8B-B14F-4D97-AF65-F5344CB8AC3E}">
        <p14:creationId xmlns:p14="http://schemas.microsoft.com/office/powerpoint/2010/main" val="1526357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5100" y="788988"/>
            <a:ext cx="6908800" cy="3887787"/>
          </a:xfrm>
        </p:spPr>
      </p:sp>
      <p:sp>
        <p:nvSpPr>
          <p:cNvPr id="3" name="Notizenplatzhalter 2"/>
          <p:cNvSpPr>
            <a:spLocks noGrp="1"/>
          </p:cNvSpPr>
          <p:nvPr>
            <p:ph type="body" idx="1"/>
          </p:nvPr>
        </p:nvSpPr>
        <p:spPr/>
        <p:txBody>
          <a:bodyPr/>
          <a:lstStyle/>
          <a:p>
            <a:r>
              <a:rPr lang="de-DE" dirty="0"/>
              <a:t>Welche Fragen haben Sie / habt ihr noch zur Endlagersuche?</a:t>
            </a:r>
          </a:p>
          <a:p>
            <a:endParaRPr lang="de-DE" dirty="0"/>
          </a:p>
          <a:p>
            <a:r>
              <a:rPr lang="de-DE" dirty="0"/>
              <a:t>Mögliche Informationsquellen sind:</a:t>
            </a:r>
          </a:p>
          <a:p>
            <a:pPr marL="171450" indent="-171450">
              <a:buFontTx/>
              <a:buChar char="-"/>
            </a:pPr>
            <a:r>
              <a:rPr lang="de-DE" dirty="0"/>
              <a:t>Infoplattform zur Endlagersuche: www.endlagersuche-infoplattform.de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App endlagersuche:360° - zu finden in den </a:t>
            </a:r>
            <a:r>
              <a:rPr lang="de-DE" dirty="0" err="1"/>
              <a:t>Appstores</a:t>
            </a:r>
            <a:r>
              <a:rPr lang="de-DE" dirty="0"/>
              <a:t>, mehr Infos unter www.endlagersuche-infoplattform.de/base-digital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Info-Tour zur Endlagersuche: jedes Jahr zwischen April und Oktober ist das BASE bundesweit mit dem Info-Mobil unterwegs. Aktuelle Termine auf der Infoplattform unter „Aktuelles“ bzw.: www.endlagersuche-infoplattform.de/infotour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Das BASE beantwortet gerne Fragen zur Endlagersuche unter dialog@base.bund.de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Einmal monatlich findet zudem eine digitale Info-Veranstaltung per Zoom statt, aktuelle Termine ebenfalls auf der Infoplattform unter „Aktuelles“ </a:t>
            </a:r>
          </a:p>
        </p:txBody>
      </p:sp>
      <p:sp>
        <p:nvSpPr>
          <p:cNvPr id="4" name="Foliennummernplatzhalter 3"/>
          <p:cNvSpPr>
            <a:spLocks noGrp="1"/>
          </p:cNvSpPr>
          <p:nvPr>
            <p:ph type="sldNum" idx="6"/>
          </p:nvPr>
        </p:nvSpPr>
        <p:spPr/>
        <p:txBody>
          <a:bodyPr/>
          <a:lstStyle/>
          <a:p>
            <a:pPr algn="r">
              <a:buNone/>
            </a:pPr>
            <a:fld id="{0EF3A5B5-2F05-4EF0-A089-57D99D5A784F}" type="slidenum">
              <a:rPr lang="de-DE"/>
              <a:t>23</a:t>
            </a:fld>
            <a:endParaRPr lang="de-DE"/>
          </a:p>
        </p:txBody>
      </p:sp>
    </p:spTree>
    <p:extLst>
      <p:ext uri="{BB962C8B-B14F-4D97-AF65-F5344CB8AC3E}">
        <p14:creationId xmlns:p14="http://schemas.microsoft.com/office/powerpoint/2010/main" val="71912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Stellen Sie sich vor:</a:t>
            </a:r>
          </a:p>
          <a:p>
            <a:endParaRPr lang="de-DE" dirty="0"/>
          </a:p>
          <a:p>
            <a:r>
              <a:rPr lang="de-DE" sz="1200" kern="1200" dirty="0">
                <a:solidFill>
                  <a:schemeClr val="tx1"/>
                </a:solidFill>
                <a:effectLst/>
                <a:latin typeface="+mn-lt"/>
                <a:ea typeface="+mn-ea"/>
                <a:cs typeface="+mn-cs"/>
              </a:rPr>
              <a:t>Sie leben in Mitthausen, einer Kleinstadt, die irgendwo in Deutschland liegen könnte.</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Als </a:t>
            </a:r>
            <a:r>
              <a:rPr lang="de-DE" sz="1200" kern="1200" dirty="0" err="1">
                <a:solidFill>
                  <a:schemeClr val="tx1"/>
                </a:solidFill>
                <a:effectLst/>
                <a:latin typeface="+mn-lt"/>
                <a:ea typeface="+mn-ea"/>
                <a:cs typeface="+mn-cs"/>
              </a:rPr>
              <a:t>Bürger:in</a:t>
            </a:r>
            <a:r>
              <a:rPr lang="de-DE" sz="1200" kern="1200" dirty="0">
                <a:solidFill>
                  <a:schemeClr val="tx1"/>
                </a:solidFill>
                <a:effectLst/>
                <a:latin typeface="+mn-lt"/>
                <a:ea typeface="+mn-ea"/>
                <a:cs typeface="+mn-cs"/>
              </a:rPr>
              <a:t> von Mitthausen haben Sie soeben erfahren, dass Ihre Region als möglicher Standort für ein Endlager für hochradioaktive Abfälle in Frage kommt. Das sagt zumindest die Bundesgesellschaft für Endlagerung (BGE), die nach Untersuchungen Ihre Region als „Standortregion Fünfstädteland“ vorgeschlagen hat.</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dem Gestein tief unter der Erde könnten die hochradioaktiven Abfälle möglicherweise eingelagert werden. Seit 2017 hat die BGE geologische Daten für ganz Deutschland ausgewertet und verglichen. Deutschlandweit hat sie nun mehrere Regionen als mögliche Standortregionen vorgeschlagen, die in den kommenden Jahren weiter untersucht werden.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Nach dem Vorschlag als Standortregion sind viele </a:t>
            </a:r>
            <a:r>
              <a:rPr lang="de-DE" sz="1200" kern="1200" dirty="0" err="1">
                <a:solidFill>
                  <a:schemeClr val="tx1"/>
                </a:solidFill>
                <a:effectLst/>
                <a:latin typeface="+mn-lt"/>
                <a:ea typeface="+mn-ea"/>
                <a:cs typeface="+mn-cs"/>
              </a:rPr>
              <a:t>Bürger:innen</a:t>
            </a:r>
            <a:r>
              <a:rPr lang="de-DE" sz="1200" kern="1200" dirty="0">
                <a:solidFill>
                  <a:schemeClr val="tx1"/>
                </a:solidFill>
                <a:effectLst/>
                <a:latin typeface="+mn-lt"/>
                <a:ea typeface="+mn-ea"/>
                <a:cs typeface="+mn-cs"/>
              </a:rPr>
              <a:t> von Mitthausen beunruhigt. Einige Menschen haben Angst vor der Strahlung, die von den hochradioaktiven Abfällen ausgeht. Sie fürchten um ihre Gesundheit. Andere vertrauen darauf, dass ein Endlager tief unter der Erde die radioaktive Strahlung ausreichend einschließen wird. Doch welche Auswirkungen hätte ein Endlager auf die Region? Würden viele Menschen aus Mitthausen oder der gesamten Region wegziehen? Würden Unternehmen die Region verlassen und die Touristen wegbleiben? Andererseits: Bau und Betrieb des Endlagers könnten dazu führen, dass neue Arbeitsplätze entstehen und die Region wirtschaftlich profitiert. Eins ist klar: Ein Endlager würde Auswirkungen auf die Region haben!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dieser Situation erhalten Sie als </a:t>
            </a:r>
            <a:r>
              <a:rPr lang="de-DE" sz="1200" kern="1200" dirty="0" err="1">
                <a:solidFill>
                  <a:schemeClr val="tx1"/>
                </a:solidFill>
                <a:effectLst/>
                <a:latin typeface="+mn-lt"/>
                <a:ea typeface="+mn-ea"/>
                <a:cs typeface="+mn-cs"/>
              </a:rPr>
              <a:t>Bürger:in</a:t>
            </a:r>
            <a:r>
              <a:rPr lang="de-DE" sz="1200" kern="1200" dirty="0">
                <a:solidFill>
                  <a:schemeClr val="tx1"/>
                </a:solidFill>
                <a:effectLst/>
                <a:latin typeface="+mn-lt"/>
                <a:ea typeface="+mn-ea"/>
                <a:cs typeface="+mn-cs"/>
              </a:rPr>
              <a:t> von Mitthausen eine Einladung zu einer Regionalkonferenz: Das Bundesamt für die Sicherheit der nuklearen Entsorgung (BASE) lädt alle Menschen in der Region ein, sich bei der Endlagersuche zu beteiligen. In wenigen Wochen wird die erste Vollversammlung der „</a:t>
            </a:r>
            <a:r>
              <a:rPr lang="de-DE" sz="1200" b="1" kern="1200" dirty="0">
                <a:solidFill>
                  <a:schemeClr val="tx1"/>
                </a:solidFill>
                <a:effectLst/>
                <a:latin typeface="+mn-lt"/>
                <a:ea typeface="+mn-ea"/>
                <a:cs typeface="+mn-cs"/>
              </a:rPr>
              <a:t>Regionalkonferenz Fünfstädteland</a:t>
            </a:r>
            <a:r>
              <a:rPr lang="de-DE" sz="1200" kern="1200" dirty="0">
                <a:solidFill>
                  <a:schemeClr val="tx1"/>
                </a:solidFill>
                <a:effectLst/>
                <a:latin typeface="+mn-lt"/>
                <a:ea typeface="+mn-ea"/>
                <a:cs typeface="+mn-cs"/>
              </a:rPr>
              <a:t>“ stattfinden. Eine solche Regionalkonferenz wird es in jeder Standortregion geben. Durch die Regionalkonferenzen haben die </a:t>
            </a:r>
            <a:r>
              <a:rPr lang="de-DE" sz="1200" kern="1200" dirty="0" err="1">
                <a:solidFill>
                  <a:schemeClr val="tx1"/>
                </a:solidFill>
                <a:effectLst/>
                <a:latin typeface="+mn-lt"/>
                <a:ea typeface="+mn-ea"/>
                <a:cs typeface="+mn-cs"/>
              </a:rPr>
              <a:t>Bürger:innen</a:t>
            </a:r>
            <a:r>
              <a:rPr lang="de-DE" sz="1200" kern="1200" dirty="0">
                <a:solidFill>
                  <a:schemeClr val="tx1"/>
                </a:solidFill>
                <a:effectLst/>
                <a:latin typeface="+mn-lt"/>
                <a:ea typeface="+mn-ea"/>
                <a:cs typeface="+mn-cs"/>
              </a:rPr>
              <a:t> viele Möglichkeiten, die Interessen ihrer Region bei der Endlagersuche einzubringen.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Und Sie fragen sich: was halte ich von einem Endlager in meiner Region, möchte ich an der Regionalkonferenz teilnehmen, und welche Interessen würde ich dort einbringen wollen?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Zum Glück findet in Mitthausen heute ein Austausch über diese Fragen statt: der Bürgermeister hat zu einem „</a:t>
            </a:r>
            <a:r>
              <a:rPr lang="de-DE" sz="1200" b="1" kern="1200" dirty="0">
                <a:solidFill>
                  <a:schemeClr val="tx1"/>
                </a:solidFill>
                <a:effectLst/>
                <a:latin typeface="+mn-lt"/>
                <a:ea typeface="+mn-ea"/>
                <a:cs typeface="+mn-cs"/>
              </a:rPr>
              <a:t>Bürgerdialog Mitthausen</a:t>
            </a:r>
            <a:r>
              <a:rPr lang="de-DE" sz="1200" kern="1200" dirty="0">
                <a:solidFill>
                  <a:schemeClr val="tx1"/>
                </a:solidFill>
                <a:effectLst/>
                <a:latin typeface="+mn-lt"/>
                <a:ea typeface="+mn-ea"/>
                <a:cs typeface="+mn-cs"/>
              </a:rPr>
              <a:t>“ eingeladen. An diesem Abend können sich alle </a:t>
            </a:r>
            <a:r>
              <a:rPr lang="de-DE" sz="1200" kern="1200" dirty="0" err="1">
                <a:solidFill>
                  <a:schemeClr val="tx1"/>
                </a:solidFill>
                <a:effectLst/>
                <a:latin typeface="+mn-lt"/>
                <a:ea typeface="+mn-ea"/>
                <a:cs typeface="+mn-cs"/>
              </a:rPr>
              <a:t>Bürger:innen</a:t>
            </a:r>
            <a:r>
              <a:rPr lang="de-DE" sz="1200" kern="1200" dirty="0">
                <a:solidFill>
                  <a:schemeClr val="tx1"/>
                </a:solidFill>
                <a:effectLst/>
                <a:latin typeface="+mn-lt"/>
                <a:ea typeface="+mn-ea"/>
                <a:cs typeface="+mn-cs"/>
              </a:rPr>
              <a:t> der Stadt darüber austauschen, ob und wenn ja wie sie sich bei der Endlagersuche einbringen möchten.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Als Abschluss der Diskussion sollen Menschen gewählt werden, die Mitthausen bei der Regionalkonferenz vertreten und sich dort für den so genannten Vertretungskreis aufstellen lassen. Diese Menschen würden dann die Interessen der Stadt bei der Endlagersuche vertreten.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Wollen Sie sich bei der Endlagersuche einbringen? Welche Interessen haben Sie und Ihre </a:t>
            </a:r>
            <a:r>
              <a:rPr lang="de-DE" sz="1200" kern="1200" dirty="0" err="1">
                <a:solidFill>
                  <a:schemeClr val="tx1"/>
                </a:solidFill>
                <a:effectLst/>
                <a:latin typeface="+mn-lt"/>
                <a:ea typeface="+mn-ea"/>
                <a:cs typeface="+mn-cs"/>
              </a:rPr>
              <a:t>Mitbürger:innen</a:t>
            </a:r>
            <a:r>
              <a:rPr lang="de-DE" sz="1200" kern="1200" dirty="0">
                <a:solidFill>
                  <a:schemeClr val="tx1"/>
                </a:solidFill>
                <a:effectLst/>
                <a:latin typeface="+mn-lt"/>
                <a:ea typeface="+mn-ea"/>
                <a:cs typeface="+mn-cs"/>
              </a:rPr>
              <a:t>? Wer soll die Stadt vertreten? – Darum geht es beim „Bürgerdialog Mitthausen“.</a:t>
            </a: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7BB409DA-20AF-4782-9406-45F2A6098E70}" type="slidenum">
              <a:rPr lang="de-DE" smtClean="0"/>
              <a:t>4</a:t>
            </a:fld>
            <a:endParaRPr lang="de-DE"/>
          </a:p>
        </p:txBody>
      </p:sp>
    </p:spTree>
    <p:extLst>
      <p:ext uri="{BB962C8B-B14F-4D97-AF65-F5344CB8AC3E}">
        <p14:creationId xmlns:p14="http://schemas.microsoft.com/office/powerpoint/2010/main" val="143318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„Wie finden wir ein Endlager für hochradioaktiven Müll?“</a:t>
            </a:r>
            <a:br>
              <a:rPr lang="de-DE" dirty="0"/>
            </a:br>
            <a:r>
              <a:rPr lang="de-DE" dirty="0"/>
              <a:t>Auf </a:t>
            </a:r>
            <a:r>
              <a:rPr lang="de-DE" dirty="0" err="1"/>
              <a:t>Youtube</a:t>
            </a:r>
            <a:r>
              <a:rPr lang="de-DE" dirty="0"/>
              <a:t>: https://www.youtube.com/watch?v=E3iaPLRZPZ8&amp;ab_channel=Bundesamtf.d.SicherheitdernuklearenEntsorgung</a:t>
            </a:r>
            <a:br>
              <a:rPr lang="de-DE" dirty="0"/>
            </a:br>
            <a:r>
              <a:rPr lang="de-DE" dirty="0"/>
              <a:t>Oder über die Homepage des BASE: https://www.base.bund.de/DE/base/mediathek/video/endlagersuche/endlagersuche_node.html</a:t>
            </a:r>
          </a:p>
          <a:p>
            <a:endParaRPr lang="de-DE" dirty="0"/>
          </a:p>
          <a:p>
            <a:pPr marL="0" indent="0">
              <a:buFontTx/>
              <a:buNone/>
            </a:pPr>
            <a:r>
              <a:rPr lang="de-DE" b="1" dirty="0"/>
              <a:t>Zusammenfassung nach dem Video:</a:t>
            </a:r>
          </a:p>
          <a:p>
            <a:pPr marL="0" indent="0">
              <a:buFontTx/>
              <a:buNone/>
            </a:pPr>
            <a:br>
              <a:rPr lang="de-DE" dirty="0"/>
            </a:br>
            <a:r>
              <a:rPr lang="de-DE" dirty="0"/>
              <a:t>- </a:t>
            </a:r>
            <a:r>
              <a:rPr lang="de-DE" sz="1200" kern="1200" dirty="0">
                <a:solidFill>
                  <a:schemeClr val="tx1"/>
                </a:solidFill>
                <a:effectLst/>
                <a:latin typeface="+mn-lt"/>
                <a:ea typeface="+mn-ea"/>
                <a:cs typeface="+mn-cs"/>
              </a:rPr>
              <a:t>Alle Atomkraftwerke in Deutschland wurden im April 2023 abgeschaltet. Durch die Nutzung der Atomkraft in Deutschland sind hochradioaktive Abfälle entstanden, die für einen sehr langen Zeitraum sicher gelagert werden müssen. Das sind vor allem die Brennstäbe, die für die Stromproduktion verwendet wurden. Es handelt sich um etwa 27.000m3 Abfälle, die zurzeit in sog. Castor-Behältern in 16 Zwischenlagern über ganz Deutschland verteilt aufbewahrt werden.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Bei der Endlagersuche wird ein dauerhaft sicherer Ort gesucht – denn d</a:t>
            </a:r>
            <a:r>
              <a:rPr lang="de-DE" sz="1200" dirty="0"/>
              <a:t>ie Strahlung, die von diesen Abfällen ausgeht, ist viele Hunderttausend Jahre lang gefährlich für den Menschen. </a:t>
            </a:r>
          </a:p>
          <a:p>
            <a:pPr marL="0" indent="0">
              <a:buFontTx/>
              <a:buNone/>
            </a:pPr>
            <a:r>
              <a:rPr lang="de-DE" sz="1200" kern="1200" dirty="0">
                <a:solidFill>
                  <a:schemeClr val="tx1"/>
                </a:solidFill>
                <a:effectLst/>
                <a:latin typeface="+mn-lt"/>
                <a:ea typeface="+mn-ea"/>
                <a:cs typeface="+mn-cs"/>
              </a:rPr>
              <a:t>- Nach heutigem Wissensstand bietet die Endlagerung in Gesteinsschichten tief unter der Erde die bestmögliche Sicherheit über solch lange Zeiträume. Darum wird in Deutschland der Untergrund tief unter der Erde untersucht, um einen Ort zu finden, der die hochradioaktive Abfälle bestmöglich einschließen kann.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Anhand geowissenschaftlicher Kriterien wird entschieden, ob Gesteinsschichten in der Lage sind, die Abfälle dauerhaft sicher einzuschließen. </a:t>
            </a:r>
          </a:p>
          <a:p>
            <a:pPr marL="0" indent="0">
              <a:buFontTx/>
              <a:buNone/>
            </a:pPr>
            <a:r>
              <a:rPr lang="de-DE" sz="1200" kern="1200" dirty="0">
                <a:solidFill>
                  <a:schemeClr val="tx1"/>
                </a:solidFill>
                <a:effectLst/>
                <a:latin typeface="+mn-lt"/>
                <a:ea typeface="+mn-ea"/>
                <a:cs typeface="+mn-cs"/>
              </a:rPr>
              <a:t>- Die Beteiligung der Öffentlichkeit spielt eine große Rolle bei der Endlagersuche. Im Planspiel werden Sie mit der Regionalkonferenz eines der Beteiligungsformate kennenlernen. </a:t>
            </a:r>
          </a:p>
          <a:p>
            <a:pPr marL="0" indent="0">
              <a:buFontTx/>
              <a:buNone/>
            </a:pPr>
            <a:endParaRPr lang="de-DE" dirty="0"/>
          </a:p>
        </p:txBody>
      </p:sp>
      <p:sp>
        <p:nvSpPr>
          <p:cNvPr id="4" name="Foliennummernplatzhalter 3"/>
          <p:cNvSpPr>
            <a:spLocks noGrp="1"/>
          </p:cNvSpPr>
          <p:nvPr>
            <p:ph type="sldNum" sz="quarter" idx="5"/>
          </p:nvPr>
        </p:nvSpPr>
        <p:spPr/>
        <p:txBody>
          <a:bodyPr/>
          <a:lstStyle/>
          <a:p>
            <a:fld id="{7BB409DA-20AF-4782-9406-45F2A6098E70}" type="slidenum">
              <a:rPr lang="de-DE" smtClean="0"/>
              <a:t>5</a:t>
            </a:fld>
            <a:endParaRPr lang="de-DE"/>
          </a:p>
        </p:txBody>
      </p:sp>
    </p:spTree>
    <p:extLst>
      <p:ext uri="{BB962C8B-B14F-4D97-AF65-F5344CB8AC3E}">
        <p14:creationId xmlns:p14="http://schemas.microsoft.com/office/powerpoint/2010/main" val="228972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noRot="1" noChangeAspect="1"/>
          </p:cNvSpPr>
          <p:nvPr>
            <p:ph type="sldImg"/>
          </p:nvPr>
        </p:nvSpPr>
        <p:spPr>
          <a:xfrm>
            <a:off x="217488" y="812800"/>
            <a:ext cx="7124700" cy="4008438"/>
          </a:xfrm>
          <a:prstGeom prst="rect">
            <a:avLst/>
          </a:prstGeom>
          <a:ln w="0">
            <a:noFill/>
          </a:ln>
        </p:spPr>
      </p:sp>
      <p:sp>
        <p:nvSpPr>
          <p:cNvPr id="516"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r>
              <a:rPr lang="de-DE" sz="2000" b="1" kern="1200" dirty="0">
                <a:solidFill>
                  <a:schemeClr val="tx1"/>
                </a:solidFill>
                <a:effectLst/>
                <a:latin typeface="+mn-lt"/>
                <a:ea typeface="+mn-ea"/>
                <a:cs typeface="+mn-cs"/>
              </a:rPr>
              <a:t>Bevor wir in das Spiel starten, gibt es noch einige Informationen zur Endlagersuche:</a:t>
            </a:r>
          </a:p>
          <a:p>
            <a:endParaRPr lang="de-DE" sz="2000" b="1" kern="1200" dirty="0">
              <a:solidFill>
                <a:schemeClr val="tx1"/>
              </a:solidFill>
              <a:effectLst/>
              <a:latin typeface="+mn-lt"/>
              <a:ea typeface="+mn-ea"/>
              <a:cs typeface="+mn-cs"/>
            </a:endParaRPr>
          </a:p>
          <a:p>
            <a:r>
              <a:rPr lang="de-DE" sz="2000" b="1" kern="1200" dirty="0">
                <a:solidFill>
                  <a:schemeClr val="tx1"/>
                </a:solidFill>
                <a:effectLst/>
                <a:latin typeface="+mn-lt"/>
                <a:ea typeface="+mn-ea"/>
                <a:cs typeface="+mn-cs"/>
              </a:rPr>
              <a:t>Warum und wofür suchen wir überhaupt ein Endlager?</a:t>
            </a:r>
          </a:p>
          <a:p>
            <a:endParaRPr lang="de-DE" sz="2000" kern="1200" dirty="0">
              <a:solidFill>
                <a:schemeClr val="tx1"/>
              </a:solidFill>
              <a:effectLst/>
              <a:latin typeface="+mn-lt"/>
              <a:ea typeface="+mn-ea"/>
              <a:cs typeface="+mn-cs"/>
            </a:endParaRPr>
          </a:p>
          <a:p>
            <a:pPr marL="0" indent="0">
              <a:buFontTx/>
              <a:buNone/>
            </a:pPr>
            <a:r>
              <a:rPr lang="de-DE" sz="2000" kern="1200" dirty="0">
                <a:solidFill>
                  <a:schemeClr val="tx1"/>
                </a:solidFill>
                <a:effectLst/>
                <a:latin typeface="+mn-lt"/>
                <a:ea typeface="+mn-ea"/>
                <a:cs typeface="+mn-cs"/>
              </a:rPr>
              <a:t>Alle Atomkraftwerke in Deutschland wurden im April 2023 abgeschaltet. Durch die Nutzung der Atomkraft in Deutschland von 1960 bis 2023 sind hochradioaktive Abfälle entstanden, die für einen sehr langen Zeitraum sicher gelagert werden müssen.</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sz="2000" kern="1200" dirty="0">
                <a:solidFill>
                  <a:schemeClr val="tx1"/>
                </a:solidFill>
                <a:effectLst/>
                <a:latin typeface="+mn-lt"/>
                <a:ea typeface="+mn-ea"/>
                <a:cs typeface="+mn-cs"/>
              </a:rPr>
            </a:br>
            <a:r>
              <a:rPr lang="de-DE" sz="2000" kern="1200" dirty="0">
                <a:solidFill>
                  <a:schemeClr val="tx1"/>
                </a:solidFill>
                <a:effectLst/>
                <a:latin typeface="+mn-lt"/>
                <a:ea typeface="+mn-ea"/>
                <a:cs typeface="+mn-cs"/>
              </a:rPr>
              <a:t>Bei der Endlagersuche wird ein dauerhaft sicherer Ort gesucht für die sog. hochradioaktiven Abfälle. Das sind vor allem die Brennstäbe, die für die Stromproduktion verwendet wurden. </a:t>
            </a:r>
            <a:r>
              <a:rPr lang="de-DE" sz="2000" dirty="0"/>
              <a:t>Die Strahlung, die von diesen Abfällen ausgeht, ist viele Hunderttausend Jahre lang gefährlich für den Menschen.</a:t>
            </a:r>
          </a:p>
        </p:txBody>
      </p:sp>
      <p:sp>
        <p:nvSpPr>
          <p:cNvPr id="517" name="PlaceHolder 3"/>
          <p:cNvSpPr>
            <a:spLocks noGrp="1"/>
          </p:cNvSpPr>
          <p:nvPr>
            <p:ph type="sldNum" idx="30"/>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de-DE" sz="1400" b="0" strike="noStrike" spc="-1">
                <a:latin typeface="Times New Roman"/>
              </a:defRPr>
            </a:lvl1pPr>
          </a:lstStyle>
          <a:p>
            <a:pPr algn="r">
              <a:lnSpc>
                <a:spcPct val="100000"/>
              </a:lnSpc>
              <a:buNone/>
            </a:pPr>
            <a:fld id="{253F9A9F-0EA0-41E2-BEA2-AA3F16F47305}" type="slidenum">
              <a:rPr lang="de-DE" sz="1400" b="0" strike="noStrike" spc="-1">
                <a:latin typeface="Times New Roman"/>
              </a:rPr>
              <a:t>6</a:t>
            </a:fld>
            <a:endParaRPr lang="de-DE" sz="1400" b="0" strike="noStrike" spc="-1" dirty="0">
              <a:latin typeface="Times New Roman"/>
            </a:endParaRPr>
          </a:p>
        </p:txBody>
      </p:sp>
    </p:spTree>
    <p:extLst>
      <p:ext uri="{BB962C8B-B14F-4D97-AF65-F5344CB8AC3E}">
        <p14:creationId xmlns:p14="http://schemas.microsoft.com/office/powerpoint/2010/main" val="655203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noRot="1" noChangeAspect="1"/>
          </p:cNvSpPr>
          <p:nvPr>
            <p:ph type="sldImg"/>
          </p:nvPr>
        </p:nvSpPr>
        <p:spPr>
          <a:xfrm>
            <a:off x="165100" y="788988"/>
            <a:ext cx="6908800" cy="3887787"/>
          </a:xfrm>
          <a:prstGeom prst="rect">
            <a:avLst/>
          </a:prstGeom>
          <a:ln w="0">
            <a:noFill/>
          </a:ln>
        </p:spPr>
      </p:sp>
      <p:sp>
        <p:nvSpPr>
          <p:cNvPr id="519" name="PlaceHolder 2"/>
          <p:cNvSpPr>
            <a:spLocks noGrp="1"/>
          </p:cNvSpPr>
          <p:nvPr>
            <p:ph type="body"/>
          </p:nvPr>
        </p:nvSpPr>
        <p:spPr>
          <a:xfrm>
            <a:off x="723880" y="4925700"/>
            <a:ext cx="5790352" cy="4665919"/>
          </a:xfrm>
          <a:prstGeom prst="rect">
            <a:avLst/>
          </a:prstGeom>
          <a:noFill/>
          <a:ln w="0">
            <a:noFill/>
          </a:ln>
        </p:spPr>
        <p:txBody>
          <a:bodyPr lIns="0" tIns="0" rIns="0" bIns="0" anchor="t">
            <a:noAutofit/>
          </a:bodyPr>
          <a:lstStyle/>
          <a:p>
            <a:r>
              <a:rPr lang="de-DE" dirty="0"/>
              <a:t>In deutschen Atomkraftwerken ist viel hochradioaktiver Abfall entstanden, insgesamt 27.000m3. </a:t>
            </a:r>
          </a:p>
          <a:p>
            <a:endParaRPr lang="de-DE" dirty="0"/>
          </a:p>
          <a:p>
            <a:r>
              <a:rPr lang="de-DE" dirty="0"/>
              <a:t>Diese Grafik zeigt eine Deutschlandkarte, auf der die abgeschalteten AKWs und auch die Zwischenlager dargestellt sind – insgesamt gibt es 16 solcher Zwischenlager. Dort lagern die hochradioaktiven Abfälle zur Zeit.</a:t>
            </a:r>
          </a:p>
        </p:txBody>
      </p:sp>
      <p:sp>
        <p:nvSpPr>
          <p:cNvPr id="520" name="PlaceHolder 3"/>
          <p:cNvSpPr>
            <a:spLocks noGrp="1"/>
          </p:cNvSpPr>
          <p:nvPr>
            <p:ph type="sldNum" idx="31"/>
          </p:nvPr>
        </p:nvSpPr>
        <p:spPr>
          <a:xfrm>
            <a:off x="4097162" y="9851748"/>
            <a:ext cx="3140950" cy="517815"/>
          </a:xfrm>
          <a:prstGeom prst="rect">
            <a:avLst/>
          </a:prstGeom>
          <a:noFill/>
          <a:ln w="0">
            <a:noFill/>
          </a:ln>
        </p:spPr>
        <p:txBody>
          <a:bodyPr lIns="0" tIns="0" rIns="0" bIns="0" anchor="b">
            <a:noAutofit/>
          </a:bodyPr>
          <a:lstStyle>
            <a:lvl1pPr algn="r">
              <a:lnSpc>
                <a:spcPct val="100000"/>
              </a:lnSpc>
              <a:buNone/>
              <a:defRPr lang="de-DE" sz="1400" b="0" strike="noStrike" spc="-1">
                <a:latin typeface="Times New Roman"/>
              </a:defRPr>
            </a:lvl1pPr>
          </a:lstStyle>
          <a:p>
            <a:pPr algn="r">
              <a:lnSpc>
                <a:spcPct val="100000"/>
              </a:lnSpc>
              <a:buNone/>
            </a:pPr>
            <a:fld id="{9C3B3A6F-5B9B-4C3D-BD10-4562E342C40E}" type="slidenum">
              <a:rPr lang="de-DE"/>
              <a:t>7</a:t>
            </a:fld>
            <a:endParaRPr lang="de-DE" dirty="0"/>
          </a:p>
        </p:txBody>
      </p:sp>
    </p:spTree>
    <p:extLst>
      <p:ext uri="{BB962C8B-B14F-4D97-AF65-F5344CB8AC3E}">
        <p14:creationId xmlns:p14="http://schemas.microsoft.com/office/powerpoint/2010/main" val="3158340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noRot="1" noChangeAspect="1"/>
          </p:cNvSpPr>
          <p:nvPr>
            <p:ph type="sldImg"/>
          </p:nvPr>
        </p:nvSpPr>
        <p:spPr>
          <a:xfrm>
            <a:off x="165100" y="788988"/>
            <a:ext cx="6908800" cy="3887787"/>
          </a:xfrm>
          <a:prstGeom prst="rect">
            <a:avLst/>
          </a:prstGeom>
          <a:ln w="0">
            <a:noFill/>
          </a:ln>
        </p:spPr>
      </p:sp>
      <p:sp>
        <p:nvSpPr>
          <p:cNvPr id="522" name="PlaceHolder 2"/>
          <p:cNvSpPr>
            <a:spLocks noGrp="1"/>
          </p:cNvSpPr>
          <p:nvPr>
            <p:ph type="body"/>
          </p:nvPr>
        </p:nvSpPr>
        <p:spPr>
          <a:xfrm>
            <a:off x="723880" y="4925700"/>
            <a:ext cx="5790352" cy="4665919"/>
          </a:xfrm>
          <a:prstGeom prst="rect">
            <a:avLst/>
          </a:prstGeom>
          <a:noFill/>
          <a:ln w="0">
            <a:noFill/>
          </a:ln>
        </p:spPr>
        <p:txBody>
          <a:bodyPr lIns="0" tIns="0" rIns="0" bIns="0" anchor="t">
            <a:noAutofit/>
          </a:bodyPr>
          <a:lstStyle/>
          <a:p>
            <a:r>
              <a:rPr lang="de-DE" dirty="0"/>
              <a:t>Aktuell befindet sich der Abfall in diesen blauen Behältnissen. Das sind Behälter für die Lagerung und den Transport hochradioaktiver Abfälle. Man nennt sie auch Castor-Behälter. </a:t>
            </a:r>
          </a:p>
          <a:p>
            <a:endParaRPr lang="de-DE" dirty="0"/>
          </a:p>
          <a:p>
            <a:r>
              <a:rPr lang="de-DE" dirty="0"/>
              <a:t>Auf dem Foto sind Castor-Behälter in einem der 16 Zwischenlagern zu sehen. Das sind große Lagerhallen in denen die Behälter sicher verwahrt werden. </a:t>
            </a:r>
          </a:p>
          <a:p>
            <a:endParaRPr lang="de-DE" dirty="0"/>
          </a:p>
          <a:p>
            <a:r>
              <a:rPr lang="de-DE" dirty="0"/>
              <a:t>Die Behälter und Lagerhallen unterliegen hohen Sicherheitsvorkehrungen. Und sie sind so gebaut, dass selbst bei einem Erdbeben, einer Flutkatastrophe oder einem Flugzeugabsturz die Behälter die radioaktiven Abfälle sicher einschließen können.</a:t>
            </a:r>
          </a:p>
          <a:p>
            <a:pPr marL="0" indent="0">
              <a:buFont typeface="Wingdings" panose="05000000000000000000" pitchFamily="2" charset="2"/>
              <a:buNone/>
            </a:pPr>
            <a:endParaRPr lang="de-DE" dirty="0"/>
          </a:p>
        </p:txBody>
      </p:sp>
      <p:sp>
        <p:nvSpPr>
          <p:cNvPr id="523" name="PlaceHolder 3"/>
          <p:cNvSpPr>
            <a:spLocks noGrp="1"/>
          </p:cNvSpPr>
          <p:nvPr>
            <p:ph type="sldNum" idx="32"/>
          </p:nvPr>
        </p:nvSpPr>
        <p:spPr>
          <a:xfrm>
            <a:off x="4097162" y="9851748"/>
            <a:ext cx="3140950" cy="517815"/>
          </a:xfrm>
          <a:prstGeom prst="rect">
            <a:avLst/>
          </a:prstGeom>
          <a:noFill/>
          <a:ln w="0">
            <a:noFill/>
          </a:ln>
        </p:spPr>
        <p:txBody>
          <a:bodyPr lIns="0" tIns="0" rIns="0" bIns="0" anchor="b">
            <a:noAutofit/>
          </a:bodyPr>
          <a:lstStyle>
            <a:lvl1pPr algn="r">
              <a:lnSpc>
                <a:spcPct val="100000"/>
              </a:lnSpc>
              <a:buNone/>
              <a:defRPr lang="de-DE" sz="1400" b="0" strike="noStrike" spc="-1">
                <a:latin typeface="Times New Roman"/>
              </a:defRPr>
            </a:lvl1pPr>
          </a:lstStyle>
          <a:p>
            <a:pPr algn="r">
              <a:lnSpc>
                <a:spcPct val="100000"/>
              </a:lnSpc>
              <a:buNone/>
            </a:pPr>
            <a:fld id="{5389CF0F-F890-4735-9156-D923B9987C6F}" type="slidenum">
              <a:rPr lang="de-DE"/>
              <a:t>8</a:t>
            </a:fld>
            <a:endParaRPr lang="de-DE"/>
          </a:p>
        </p:txBody>
      </p:sp>
    </p:spTree>
    <p:extLst>
      <p:ext uri="{BB962C8B-B14F-4D97-AF65-F5344CB8AC3E}">
        <p14:creationId xmlns:p14="http://schemas.microsoft.com/office/powerpoint/2010/main" val="140771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165100" y="788988"/>
            <a:ext cx="6908800" cy="3887787"/>
          </a:xfrm>
          <a:prstGeom prst="rect">
            <a:avLst/>
          </a:prstGeom>
          <a:ln w="0">
            <a:noFill/>
          </a:ln>
        </p:spPr>
      </p:sp>
      <p:sp>
        <p:nvSpPr>
          <p:cNvPr id="528" name="PlaceHolder 2"/>
          <p:cNvSpPr>
            <a:spLocks noGrp="1"/>
          </p:cNvSpPr>
          <p:nvPr>
            <p:ph type="body"/>
          </p:nvPr>
        </p:nvSpPr>
        <p:spPr>
          <a:xfrm>
            <a:off x="723880" y="4925700"/>
            <a:ext cx="5790352" cy="4665919"/>
          </a:xfrm>
          <a:prstGeom prst="rect">
            <a:avLst/>
          </a:prstGeom>
          <a:noFill/>
          <a:ln w="0">
            <a:noFill/>
          </a:ln>
        </p:spPr>
        <p:txBody>
          <a:bodyPr lIns="0" tIns="0" rIns="0" bIns="0" anchor="t">
            <a:noAutofit/>
          </a:bodyPr>
          <a:lstStyle/>
          <a:p>
            <a:r>
              <a:rPr lang="de-DE" dirty="0"/>
              <a:t>Es ist sehr wichtig, dass die Zwischenlager stets überprüft werden und sicher sind. Schließlich ist die Strahlung, die von den hochradioaktiven Abfällen ausgeht noch nach mehreren 100.000 Jahre gefährlich für Menschen und die Umwelt. So lange muss ein Endlager die Abfälle sicher einschließen. </a:t>
            </a:r>
          </a:p>
          <a:p>
            <a:endParaRPr lang="de-DE" dirty="0"/>
          </a:p>
          <a:p>
            <a:r>
              <a:rPr lang="de-DE" dirty="0"/>
              <a:t>An der Oberfläche in den Zwischenlagern kann der Abfall nicht bleiben.  Damit würden wir allen zukünftigen Menschen eine große Verantwortung aufbürden. Sie müssten für Hunderttausende von Jahren die Zwischenlager und die Behälter warten und bewachen. Das wäre nicht gerecht. Außerdem weiß niemand, ob künftige Generationen die Mittel haben und in der Lage sind, solche Zwischenlager sicher zu betreiben und zu überwachen.</a:t>
            </a:r>
          </a:p>
          <a:p>
            <a:endParaRPr lang="de-DE" dirty="0"/>
          </a:p>
        </p:txBody>
      </p:sp>
      <p:sp>
        <p:nvSpPr>
          <p:cNvPr id="529" name="PlaceHolder 3"/>
          <p:cNvSpPr>
            <a:spLocks noGrp="1"/>
          </p:cNvSpPr>
          <p:nvPr>
            <p:ph type="sldNum" idx="34"/>
          </p:nvPr>
        </p:nvSpPr>
        <p:spPr>
          <a:xfrm>
            <a:off x="4097162" y="9851748"/>
            <a:ext cx="3140950" cy="517815"/>
          </a:xfrm>
          <a:prstGeom prst="rect">
            <a:avLst/>
          </a:prstGeom>
          <a:noFill/>
          <a:ln w="0">
            <a:noFill/>
          </a:ln>
        </p:spPr>
        <p:txBody>
          <a:bodyPr lIns="0" tIns="0" rIns="0" bIns="0" anchor="b">
            <a:noAutofit/>
          </a:bodyPr>
          <a:lstStyle>
            <a:lvl1pPr algn="r">
              <a:lnSpc>
                <a:spcPct val="100000"/>
              </a:lnSpc>
              <a:buNone/>
              <a:defRPr lang="de-DE" sz="1400" b="0" strike="noStrike" spc="-1">
                <a:latin typeface="Times New Roman"/>
              </a:defRPr>
            </a:lvl1pPr>
          </a:lstStyle>
          <a:p>
            <a:pPr algn="r">
              <a:lnSpc>
                <a:spcPct val="100000"/>
              </a:lnSpc>
              <a:buNone/>
            </a:pPr>
            <a:fld id="{45D55D97-26B3-4B22-9287-6B9D5CACC214}" type="slidenum">
              <a:rPr lang="de-DE"/>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noRot="1" noChangeAspect="1"/>
          </p:cNvSpPr>
          <p:nvPr>
            <p:ph type="sldImg"/>
          </p:nvPr>
        </p:nvSpPr>
        <p:spPr>
          <a:xfrm>
            <a:off x="482600" y="1279525"/>
            <a:ext cx="6126163" cy="3446463"/>
          </a:xfrm>
          <a:prstGeom prst="rect">
            <a:avLst/>
          </a:prstGeom>
          <a:ln w="0">
            <a:noFill/>
          </a:ln>
        </p:spPr>
      </p:sp>
      <p:sp>
        <p:nvSpPr>
          <p:cNvPr id="525" name="PlaceHolder 2"/>
          <p:cNvSpPr>
            <a:spLocks noGrp="1"/>
          </p:cNvSpPr>
          <p:nvPr>
            <p:ph type="body"/>
          </p:nvPr>
        </p:nvSpPr>
        <p:spPr>
          <a:xfrm>
            <a:off x="709920" y="4925520"/>
            <a:ext cx="5671440" cy="4021920"/>
          </a:xfrm>
          <a:prstGeom prst="rect">
            <a:avLst/>
          </a:prstGeom>
          <a:noFill/>
          <a:ln w="0">
            <a:noFill/>
          </a:ln>
        </p:spPr>
        <p:txBody>
          <a:bodyPr lIns="99000" tIns="49680" rIns="99000" bIns="49680" anchor="t">
            <a:noAutofit/>
          </a:bodyPr>
          <a:lstStyle/>
          <a:p>
            <a:pPr marL="0" indent="0">
              <a:buFontTx/>
              <a:buNone/>
            </a:pPr>
            <a:r>
              <a:rPr lang="de-DE" sz="2000" kern="1200" dirty="0">
                <a:solidFill>
                  <a:schemeClr val="tx1"/>
                </a:solidFill>
                <a:effectLst/>
                <a:latin typeface="+mn-lt"/>
                <a:ea typeface="+mn-ea"/>
                <a:cs typeface="+mn-cs"/>
              </a:rPr>
              <a:t>Nach heutigem Wissensstand bietet die Endlagerung in Gesteinsschichten tief unter der Erde die bestmögliche Sicherheit.</a:t>
            </a:r>
          </a:p>
          <a:p>
            <a:pPr marL="0" indent="0">
              <a:buFontTx/>
              <a:buNone/>
            </a:pPr>
            <a:endParaRPr lang="de-DE" sz="2000" kern="1200" dirty="0">
              <a:solidFill>
                <a:schemeClr val="tx1"/>
              </a:solidFill>
              <a:effectLst/>
              <a:latin typeface="+mn-lt"/>
              <a:ea typeface="+mn-ea"/>
              <a:cs typeface="+mn-cs"/>
            </a:endParaRPr>
          </a:p>
          <a:p>
            <a:pPr marL="0" indent="0">
              <a:buFontTx/>
              <a:buNone/>
            </a:pPr>
            <a:r>
              <a:rPr lang="de-DE" sz="2000" kern="1200" dirty="0">
                <a:solidFill>
                  <a:schemeClr val="tx1"/>
                </a:solidFill>
                <a:effectLst/>
                <a:latin typeface="+mn-lt"/>
                <a:ea typeface="+mn-ea"/>
                <a:cs typeface="+mn-cs"/>
              </a:rPr>
              <a:t>Darum wird in Deutschland der Untergrund tief unter der Erde untersucht, um einen Ort zu finden, der die hochradioaktive Abfälle bestmöglich einschließen kann.</a:t>
            </a:r>
          </a:p>
        </p:txBody>
      </p:sp>
      <p:sp>
        <p:nvSpPr>
          <p:cNvPr id="526" name="PlaceHolder 3"/>
          <p:cNvSpPr>
            <a:spLocks noGrp="1"/>
          </p:cNvSpPr>
          <p:nvPr>
            <p:ph type="sldNum" idx="33"/>
          </p:nvPr>
        </p:nvSpPr>
        <p:spPr>
          <a:xfrm>
            <a:off x="4021200" y="9721080"/>
            <a:ext cx="3068280" cy="505440"/>
          </a:xfrm>
          <a:prstGeom prst="rect">
            <a:avLst/>
          </a:prstGeom>
          <a:noFill/>
          <a:ln w="0">
            <a:noFill/>
          </a:ln>
        </p:spPr>
        <p:txBody>
          <a:bodyPr lIns="99000" tIns="49680" rIns="99000" bIns="49680" anchor="b">
            <a:noAutofit/>
          </a:bodyPr>
          <a:lstStyle>
            <a:lvl1pPr algn="r">
              <a:lnSpc>
                <a:spcPct val="100000"/>
              </a:lnSpc>
              <a:buNone/>
              <a:defRPr lang="de-DE" sz="1300" b="0" strike="noStrike" spc="-1">
                <a:solidFill>
                  <a:srgbClr val="000000"/>
                </a:solidFill>
                <a:latin typeface="Times New Roman"/>
                <a:ea typeface="+mn-ea"/>
              </a:defRPr>
            </a:lvl1pPr>
          </a:lstStyle>
          <a:p>
            <a:pPr algn="r">
              <a:lnSpc>
                <a:spcPct val="100000"/>
              </a:lnSpc>
              <a:buNone/>
            </a:pPr>
            <a:fld id="{331FD107-15E6-4D17-B922-32A541B39F58}" type="slidenum">
              <a:rPr lang="de-DE" sz="1300" b="0" strike="noStrike" spc="-1">
                <a:solidFill>
                  <a:srgbClr val="000000"/>
                </a:solidFill>
                <a:latin typeface="Times New Roman"/>
                <a:ea typeface="+mn-ea"/>
              </a:rPr>
              <a:t>10</a:t>
            </a:fld>
            <a:endParaRPr lang="de-DE" sz="13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0" name="Rechteck 9"/>
          <p:cNvSpPr/>
          <p:nvPr userDrawn="1"/>
        </p:nvSpPr>
        <p:spPr>
          <a:xfrm>
            <a:off x="1682151" y="1639019"/>
            <a:ext cx="7720642" cy="1893874"/>
          </a:xfrm>
          <a:prstGeom prst="rect">
            <a:avLst/>
          </a:prstGeom>
          <a:solidFill>
            <a:srgbClr val="FCD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1524000" y="1122363"/>
            <a:ext cx="7973683" cy="2387600"/>
          </a:xfrm>
        </p:spPr>
        <p:txBody>
          <a:bodyPr anchor="b"/>
          <a:lstStyle>
            <a:lvl1pPr algn="ctr">
              <a:defRPr sz="6000"/>
            </a:lvl1pPr>
          </a:lstStyle>
          <a:p>
            <a:r>
              <a:rPr lang="de-DE" dirty="0"/>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92153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113171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893860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2967612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2312081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307404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2760903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161467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Leer mit Logo">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913806"/>
            <a:ext cx="12192000" cy="5074551"/>
          </a:xfrm>
          <a:prstGeom prst="rect">
            <a:avLst/>
          </a:prstGeom>
          <a:solidFill>
            <a:srgbClr val="F1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prstClr val="white"/>
              </a:solidFill>
            </a:endParaRPr>
          </a:p>
        </p:txBody>
      </p:sp>
      <p:sp>
        <p:nvSpPr>
          <p:cNvPr id="8" name="Rechteck 7"/>
          <p:cNvSpPr/>
          <p:nvPr userDrawn="1"/>
        </p:nvSpPr>
        <p:spPr>
          <a:xfrm>
            <a:off x="670985" y="915171"/>
            <a:ext cx="10864524" cy="5074551"/>
          </a:xfrm>
          <a:prstGeom prst="rect">
            <a:avLst/>
          </a:prstGeom>
          <a:solidFill>
            <a:srgbClr val="D9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prstClr val="white"/>
              </a:solidFill>
            </a:endParaRPr>
          </a:p>
        </p:txBody>
      </p:sp>
      <p:sp>
        <p:nvSpPr>
          <p:cNvPr id="9" name="Textplatzhalter 8"/>
          <p:cNvSpPr>
            <a:spLocks noGrp="1"/>
          </p:cNvSpPr>
          <p:nvPr>
            <p:ph type="body" sz="quarter" idx="10" hasCustomPrompt="1"/>
          </p:nvPr>
        </p:nvSpPr>
        <p:spPr>
          <a:xfrm>
            <a:off x="561569" y="190992"/>
            <a:ext cx="10959448" cy="719137"/>
          </a:xfrm>
          <a:prstGeom prst="rect">
            <a:avLst/>
          </a:prstGeom>
        </p:spPr>
        <p:txBody>
          <a:bodyPr anchor="ctr"/>
          <a:lstStyle>
            <a:lvl1pPr marL="0" indent="0">
              <a:buNone/>
              <a:defRPr sz="2000" b="1">
                <a:solidFill>
                  <a:schemeClr val="tx1"/>
                </a:solidFill>
                <a:latin typeface="+mn-lt"/>
                <a:cs typeface="Arial" panose="020B0604020202020204" pitchFamily="34" charset="0"/>
              </a:defRPr>
            </a:lvl1pPr>
          </a:lstStyle>
          <a:p>
            <a:pPr lvl="0"/>
            <a:r>
              <a:rPr lang="de-DE" dirty="0"/>
              <a:t>Folientitel</a:t>
            </a:r>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815" y="5988356"/>
            <a:ext cx="2277644" cy="782940"/>
          </a:xfrm>
          <a:prstGeom prst="rect">
            <a:avLst/>
          </a:prstGeom>
        </p:spPr>
      </p:pic>
    </p:spTree>
    <p:extLst>
      <p:ext uri="{BB962C8B-B14F-4D97-AF65-F5344CB8AC3E}">
        <p14:creationId xmlns:p14="http://schemas.microsoft.com/office/powerpoint/2010/main" val="2362692668"/>
      </p:ext>
    </p:extLst>
  </p:cSld>
  <p:clrMapOvr>
    <a:masterClrMapping/>
  </p:clrMapOvr>
  <p:extLst>
    <p:ext uri="{DCECCB84-F9BA-43D5-87BE-67443E8EF086}">
      <p15:sldGuideLst xmlns:p15="http://schemas.microsoft.com/office/powerpoint/2012/main">
        <p15:guide id="1" orient="horz" pos="4201">
          <p15:clr>
            <a:srgbClr val="FBAE40"/>
          </p15:clr>
        </p15:guide>
        <p15:guide id="2" orient="horz" pos="4020">
          <p15:clr>
            <a:srgbClr val="FBAE40"/>
          </p15:clr>
        </p15:guide>
        <p15:guide id="3" orient="horz" pos="2160">
          <p15:clr>
            <a:srgbClr val="FBAE40"/>
          </p15:clr>
        </p15:guide>
        <p15:guide id="4" pos="5443">
          <p15:clr>
            <a:srgbClr val="FBAE40"/>
          </p15:clr>
        </p15:guide>
        <p15:guide id="5" orient="horz" pos="3861">
          <p15:clr>
            <a:srgbClr val="FBAE40"/>
          </p15:clr>
        </p15:guide>
        <p15:guide id="6" orient="horz" pos="3770">
          <p15:clr>
            <a:srgbClr val="FBAE40"/>
          </p15:clr>
        </p15:guide>
        <p15:guide id="7" orient="horz" pos="278">
          <p15:clr>
            <a:srgbClr val="FBAE40"/>
          </p15:clr>
        </p15:guide>
        <p15:guide id="8" orient="horz" pos="5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de-DE" sz="1800" b="0" strike="noStrike" spc="-1">
              <a:solidFill>
                <a:srgbClr val="000000"/>
              </a:solidFill>
              <a:latin typeface="Arial"/>
            </a:endParaRPr>
          </a:p>
        </p:txBody>
      </p:sp>
      <p:sp>
        <p:nvSpPr>
          <p:cNvPr id="6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Arial"/>
            </a:endParaRPr>
          </a:p>
        </p:txBody>
      </p:sp>
      <p:sp>
        <p:nvSpPr>
          <p:cNvPr id="4" name="PlaceHolder 3"/>
          <p:cNvSpPr>
            <a:spLocks noGrp="1"/>
          </p:cNvSpPr>
          <p:nvPr>
            <p:ph type="sldNum" idx="1"/>
          </p:nvPr>
        </p:nvSpPr>
        <p:spPr/>
        <p:txBody>
          <a:bodyPr/>
          <a:lstStyle/>
          <a:p>
            <a:fld id="{7DE37B1C-BF04-4529-B449-B1ACBB1A24B5}" type="slidenum">
              <a:t>‹Nr.›</a:t>
            </a:fld>
            <a:endParaRPr/>
          </a:p>
        </p:txBody>
      </p:sp>
    </p:spTree>
    <p:extLst>
      <p:ext uri="{BB962C8B-B14F-4D97-AF65-F5344CB8AC3E}">
        <p14:creationId xmlns:p14="http://schemas.microsoft.com/office/powerpoint/2010/main" val="13355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7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240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40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529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614606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228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235363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BBED72-A05D-4C4B-84A9-76AC085090B6}" type="slidenum">
              <a:rPr lang="de-DE" smtClean="0"/>
              <a:t>‹Nr.›</a:t>
            </a:fld>
            <a:endParaRPr lang="de-DE"/>
          </a:p>
        </p:txBody>
      </p:sp>
    </p:spTree>
    <p:extLst>
      <p:ext uri="{BB962C8B-B14F-4D97-AF65-F5344CB8AC3E}">
        <p14:creationId xmlns:p14="http://schemas.microsoft.com/office/powerpoint/2010/main" val="303454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201386" y="6438900"/>
            <a:ext cx="816428" cy="282575"/>
          </a:xfrm>
          <a:prstGeom prst="rect">
            <a:avLst/>
          </a:prstGeom>
        </p:spPr>
        <p:txBody>
          <a:bodyPr vert="horz" lIns="91440" tIns="45720" rIns="91440" bIns="45720" rtlCol="0" anchor="ctr"/>
          <a:lstStyle>
            <a:lvl1pPr algn="l">
              <a:defRPr sz="900">
                <a:solidFill>
                  <a:schemeClr val="tx1"/>
                </a:solidFill>
                <a:latin typeface="Real Text Pro Book" panose="020B0604020204020204" pitchFamily="34" charset="0"/>
              </a:defRPr>
            </a:lvl1pPr>
          </a:lstStyle>
          <a:p>
            <a:fld id="{81BBED72-A05D-4C4B-84A9-76AC085090B6}" type="slidenum">
              <a:rPr lang="de-DE" smtClean="0"/>
              <a:pPr/>
              <a:t>‹Nr.›</a:t>
            </a:fld>
            <a:endParaRPr lang="de-DE" dirty="0"/>
          </a:p>
        </p:txBody>
      </p:sp>
    </p:spTree>
    <p:extLst>
      <p:ext uri="{BB962C8B-B14F-4D97-AF65-F5344CB8AC3E}">
        <p14:creationId xmlns:p14="http://schemas.microsoft.com/office/powerpoint/2010/main" val="1089870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1" r:id="rId4"/>
    <p:sldLayoutId id="2147483666" r:id="rId5"/>
    <p:sldLayoutId id="2147483665" r:id="rId6"/>
    <p:sldLayoutId id="2147483662"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7"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ialog@base.bund.d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wm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7.wmf"/><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png"/><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7.wmf"/><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wm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7.wm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7.wm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wmf"/><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wmf"/><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7.wmf"/><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7.wmf"/><Relationship Id="rId10" Type="http://schemas.openxmlformats.org/officeDocument/2006/relationships/hyperlink" Target="mailto:dialog@base.bund.de" TargetMode="External"/><Relationship Id="rId4" Type="http://schemas.openxmlformats.org/officeDocument/2006/relationships/image" Target="../media/image24.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w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wm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w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wm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7.wm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wm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1914894-BF93-4706-AEFA-D79842321B3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2" name="Textfeld 1">
            <a:extLst>
              <a:ext uri="{FF2B5EF4-FFF2-40B4-BE49-F238E27FC236}">
                <a16:creationId xmlns:a16="http://schemas.microsoft.com/office/drawing/2014/main" id="{B1D23FD2-014C-45E4-9433-2C022738B520}"/>
              </a:ext>
            </a:extLst>
          </p:cNvPr>
          <p:cNvSpPr txBox="1"/>
          <p:nvPr/>
        </p:nvSpPr>
        <p:spPr>
          <a:xfrm>
            <a:off x="1194816" y="292608"/>
            <a:ext cx="10241280" cy="6463308"/>
          </a:xfrm>
          <a:prstGeom prst="rect">
            <a:avLst/>
          </a:prstGeom>
          <a:noFill/>
        </p:spPr>
        <p:txBody>
          <a:bodyPr wrap="square" rtlCol="0">
            <a:spAutoFit/>
          </a:bodyPr>
          <a:lstStyle/>
          <a:p>
            <a:r>
              <a:rPr lang="de-DE" sz="3600" b="1" dirty="0">
                <a:latin typeface="Real Text Pro" panose="020B0504020204020204" pitchFamily="34" charset="0"/>
              </a:rPr>
              <a:t>Über diese Präsentation</a:t>
            </a:r>
          </a:p>
          <a:p>
            <a:endParaRPr lang="de-DE" sz="3600" dirty="0">
              <a:latin typeface="Real Text Pro" panose="020B0504020204020204" pitchFamily="34" charset="0"/>
            </a:endParaRPr>
          </a:p>
          <a:p>
            <a:r>
              <a:rPr lang="de-DE" dirty="0">
                <a:latin typeface="Real Text Pro" panose="020B0504020204020204" pitchFamily="34" charset="0"/>
              </a:rPr>
              <a:t>Diese Präsentation unterstützt Sie dabei, das Planspiel „Bürgerdialog Mitthausen“ mit Ihrer Lerngruppe durchzuführen. Sie gliedert sich wie folgt:</a:t>
            </a:r>
          </a:p>
          <a:p>
            <a:endParaRPr lang="de-DE" dirty="0">
              <a:latin typeface="Real Text Pro" panose="020B0504020204020204" pitchFamily="34" charset="0"/>
            </a:endParaRPr>
          </a:p>
          <a:p>
            <a:pPr marL="285750" indent="-285750">
              <a:buFont typeface="Arial" panose="020B0604020202020204" pitchFamily="34" charset="0"/>
              <a:buChar char="•"/>
            </a:pPr>
            <a:r>
              <a:rPr lang="de-DE" dirty="0">
                <a:latin typeface="Real Text Pro" panose="020B0504020204020204" pitchFamily="34" charset="0"/>
              </a:rPr>
              <a:t>Einstiegsfolie: was ist ein Planspiel, und worum geht es bei der Endlagersuche?</a:t>
            </a:r>
          </a:p>
          <a:p>
            <a:pPr marL="285750" indent="-285750">
              <a:buFont typeface="Arial" panose="020B0604020202020204" pitchFamily="34" charset="0"/>
              <a:buChar char="•"/>
            </a:pPr>
            <a:r>
              <a:rPr lang="de-DE" dirty="0">
                <a:latin typeface="Real Text Pro" panose="020B0504020204020204" pitchFamily="34" charset="0"/>
              </a:rPr>
              <a:t>Szenario (Folie 3/4): welche Diskussion wird im Bürgerdialog Mitthausen simuliert?</a:t>
            </a:r>
          </a:p>
          <a:p>
            <a:pPr marL="285750" indent="-285750">
              <a:buFont typeface="Arial" panose="020B0604020202020204" pitchFamily="34" charset="0"/>
              <a:buChar char="•"/>
            </a:pPr>
            <a:r>
              <a:rPr lang="de-DE" dirty="0">
                <a:latin typeface="Real Text Pro" panose="020B0504020204020204" pitchFamily="34" charset="0"/>
              </a:rPr>
              <a:t>Einführung zur Endlagersuche: Hier können Sie </a:t>
            </a:r>
            <a:r>
              <a:rPr lang="de-DE" i="1" dirty="0">
                <a:latin typeface="Real Text Pro" panose="020B0504020204020204" pitchFamily="34" charset="0"/>
              </a:rPr>
              <a:t>entweder</a:t>
            </a:r>
            <a:r>
              <a:rPr lang="de-DE" dirty="0">
                <a:latin typeface="Real Text Pro" panose="020B0504020204020204" pitchFamily="34" charset="0"/>
              </a:rPr>
              <a:t> den Film auf Folie 5 nutzen (und die Inhalte im Anschluss knapp zusammenfassen, siehe Redenotizen) </a:t>
            </a:r>
            <a:r>
              <a:rPr lang="de-DE" i="1" dirty="0">
                <a:latin typeface="Real Text Pro" panose="020B0504020204020204" pitchFamily="34" charset="0"/>
              </a:rPr>
              <a:t>oder</a:t>
            </a:r>
            <a:r>
              <a:rPr lang="de-DE" dirty="0">
                <a:latin typeface="Real Text Pro" panose="020B0504020204020204" pitchFamily="34" charset="0"/>
              </a:rPr>
              <a:t> die Folien 6 bis 14 mit den Redenotizen nutzen.</a:t>
            </a:r>
          </a:p>
          <a:p>
            <a:pPr marL="285750" indent="-285750">
              <a:buFont typeface="Arial" panose="020B0604020202020204" pitchFamily="34" charset="0"/>
              <a:buChar char="•"/>
            </a:pPr>
            <a:r>
              <a:rPr lang="de-DE" dirty="0">
                <a:latin typeface="Real Text Pro" panose="020B0504020204020204" pitchFamily="34" charset="0"/>
              </a:rPr>
              <a:t>Ablauf des Spiels/Durchführung: Die Folien 15 bis 21 erklären Ablauf und Regeln des Spiels und enthalten Überschriften für die jeweiligen Phasen.</a:t>
            </a:r>
          </a:p>
          <a:p>
            <a:pPr marL="285750" indent="-285750">
              <a:buFont typeface="Arial" panose="020B0604020202020204" pitchFamily="34" charset="0"/>
              <a:buChar char="•"/>
            </a:pPr>
            <a:r>
              <a:rPr lang="de-DE" dirty="0">
                <a:latin typeface="Real Text Pro" panose="020B0504020204020204" pitchFamily="34" charset="0"/>
              </a:rPr>
              <a:t>Auswertung: Bei der Spielauswertung unterstützten Sie die Folien 22 und 23. Weitere Hinweise zur Auswertung finden Sie in der Handreichung zum Planspiel.</a:t>
            </a:r>
          </a:p>
          <a:p>
            <a:endParaRPr lang="de-DE" dirty="0">
              <a:latin typeface="Real Text Pro" panose="020B0504020204020204" pitchFamily="34" charset="0"/>
            </a:endParaRPr>
          </a:p>
          <a:p>
            <a:endParaRPr lang="de-DE" dirty="0">
              <a:latin typeface="Real Text Pro" panose="020B0504020204020204" pitchFamily="34" charset="0"/>
            </a:endParaRPr>
          </a:p>
          <a:p>
            <a:r>
              <a:rPr lang="de-DE" dirty="0">
                <a:latin typeface="Real Text Pro" panose="020B0504020204020204" pitchFamily="34" charset="0"/>
              </a:rPr>
              <a:t>Alle Materialien finden Sie auch unter www.endlagersuche-infoplattform.de/bildungsmaterialien</a:t>
            </a:r>
          </a:p>
          <a:p>
            <a:r>
              <a:rPr lang="de-DE" dirty="0">
                <a:latin typeface="Real Text Pro" panose="020B0504020204020204" pitchFamily="34" charset="0"/>
              </a:rPr>
              <a:t>Haben Sie Fragen? Melden Sie sich gerne unter </a:t>
            </a:r>
            <a:r>
              <a:rPr lang="de-DE" dirty="0">
                <a:latin typeface="Real Text Pro" panose="020B0504020204020204" pitchFamily="34" charset="0"/>
                <a:hlinkClick r:id="rId3"/>
              </a:rPr>
              <a:t>dialog@base.bund.de</a:t>
            </a:r>
            <a:r>
              <a:rPr lang="de-DE" dirty="0">
                <a:latin typeface="Real Text Pro" panose="020B0504020204020204" pitchFamily="34" charset="0"/>
              </a:rPr>
              <a:t>. </a:t>
            </a:r>
          </a:p>
          <a:p>
            <a:endParaRPr lang="de-DE" dirty="0">
              <a:latin typeface="Real Text Pro" panose="020B0504020204020204" pitchFamily="34" charset="0"/>
            </a:endParaRPr>
          </a:p>
          <a:p>
            <a:endParaRPr lang="de-DE" dirty="0">
              <a:latin typeface="Real Text Pro" panose="020B0504020204020204" pitchFamily="34" charset="0"/>
            </a:endParaRPr>
          </a:p>
        </p:txBody>
      </p:sp>
    </p:spTree>
    <p:extLst>
      <p:ext uri="{BB962C8B-B14F-4D97-AF65-F5344CB8AC3E}">
        <p14:creationId xmlns:p14="http://schemas.microsoft.com/office/powerpoint/2010/main" val="313389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Grafik 8"/>
          <p:cNvPicPr/>
          <p:nvPr/>
        </p:nvPicPr>
        <p:blipFill>
          <a:blip r:embed="rId3"/>
          <a:stretch/>
        </p:blipFill>
        <p:spPr>
          <a:xfrm>
            <a:off x="2520" y="0"/>
            <a:ext cx="12178080" cy="6850080"/>
          </a:xfrm>
          <a:prstGeom prst="rect">
            <a:avLst/>
          </a:prstGeom>
          <a:ln w="0">
            <a:noFill/>
          </a:ln>
        </p:spPr>
      </p:pic>
      <p:sp>
        <p:nvSpPr>
          <p:cNvPr id="275" name="PlaceHolder 2"/>
          <p:cNvSpPr>
            <a:spLocks noGrp="1"/>
          </p:cNvSpPr>
          <p:nvPr>
            <p:ph type="title"/>
          </p:nvPr>
        </p:nvSpPr>
        <p:spPr>
          <a:xfrm>
            <a:off x="4872240" y="2997000"/>
            <a:ext cx="4915800" cy="1838880"/>
          </a:xfrm>
          <a:prstGeom prst="rect">
            <a:avLst/>
          </a:prstGeom>
          <a:noFill/>
          <a:ln w="0">
            <a:noFill/>
          </a:ln>
        </p:spPr>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Tiefengeologische </a:t>
            </a:r>
            <a:br>
              <a:rPr lang="de-DE" sz="2700" b="0" strike="noStrike" spc="-1" dirty="0">
                <a:solidFill>
                  <a:srgbClr val="000000"/>
                </a:solidFill>
                <a:latin typeface="Real Text Pro Demibold"/>
                <a:ea typeface="DejaVu Sans"/>
              </a:rPr>
            </a:br>
            <a:r>
              <a:rPr lang="de-DE" sz="2700" b="0" strike="noStrike" spc="-1" dirty="0">
                <a:solidFill>
                  <a:srgbClr val="000000"/>
                </a:solidFill>
                <a:latin typeface="Real Text Pro Demibold"/>
                <a:ea typeface="DejaVu Sans"/>
              </a:rPr>
              <a:t>Lagerung </a:t>
            </a:r>
            <a:br>
              <a:rPr sz="2700" dirty="0"/>
            </a:br>
            <a:r>
              <a:rPr lang="de-DE" sz="2700" b="0" strike="noStrike" spc="-1" dirty="0">
                <a:solidFill>
                  <a:srgbClr val="000000"/>
                </a:solidFill>
                <a:latin typeface="Real Text Pro Demibold"/>
                <a:ea typeface="DejaVu Sans"/>
              </a:rPr>
              <a:t>ist die sicherste Entsorgungsoption.</a:t>
            </a:r>
            <a:br>
              <a:rPr sz="2700" dirty="0"/>
            </a:br>
            <a:endParaRPr lang="de-DE" sz="2700" b="0" strike="noStrike" spc="-1" dirty="0">
              <a:solidFill>
                <a:srgbClr val="000000"/>
              </a:solidFill>
              <a:latin typeface="Arial"/>
            </a:endParaRPr>
          </a:p>
        </p:txBody>
      </p:sp>
      <p:grpSp>
        <p:nvGrpSpPr>
          <p:cNvPr id="2" name="Gruppieren 7">
            <a:extLst>
              <a:ext uri="{FF2B5EF4-FFF2-40B4-BE49-F238E27FC236}">
                <a16:creationId xmlns:a16="http://schemas.microsoft.com/office/drawing/2014/main" id="{DA663EC6-D9C4-DAEB-EDA7-3ABFAE5CBA4E}"/>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4BE17168-D43C-9BE0-D321-DDA7D966097C}"/>
                </a:ext>
              </a:extLst>
            </p:cNvPr>
            <p:cNvPicPr/>
            <p:nvPr/>
          </p:nvPicPr>
          <p:blipFill>
            <a:blip r:embed="rId4"/>
            <a:stretch/>
          </p:blipFill>
          <p:spPr>
            <a:xfrm>
              <a:off x="10111680" y="0"/>
              <a:ext cx="2080080" cy="1476360"/>
            </a:xfrm>
            <a:prstGeom prst="rect">
              <a:avLst/>
            </a:prstGeom>
            <a:ln w="0">
              <a:noFill/>
            </a:ln>
          </p:spPr>
        </p:pic>
        <p:pic>
          <p:nvPicPr>
            <p:cNvPr id="4" name="Grafik 9">
              <a:extLst>
                <a:ext uri="{FF2B5EF4-FFF2-40B4-BE49-F238E27FC236}">
                  <a16:creationId xmlns:a16="http://schemas.microsoft.com/office/drawing/2014/main" id="{20FCC535-46FD-ACD2-ADD4-3670100130BB}"/>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6" name="Foliennummernplatzhalter 5">
            <a:extLst>
              <a:ext uri="{FF2B5EF4-FFF2-40B4-BE49-F238E27FC236}">
                <a16:creationId xmlns:a16="http://schemas.microsoft.com/office/drawing/2014/main" id="{7CBCE933-43CD-E418-A9A6-41346FD9B42A}"/>
              </a:ext>
            </a:extLst>
          </p:cNvPr>
          <p:cNvSpPr>
            <a:spLocks noGrp="1"/>
          </p:cNvSpPr>
          <p:nvPr>
            <p:ph type="sldNum" sz="quarter" idx="12"/>
          </p:nvPr>
        </p:nvSpPr>
        <p:spPr/>
        <p:txBody>
          <a:bodyPr/>
          <a:lstStyle/>
          <a:p>
            <a:fld id="{81BBED72-A05D-4C4B-84A9-76AC085090B6}" type="slidenum">
              <a:rPr lang="de-DE" smtClean="0"/>
              <a:t>10</a:t>
            </a:fld>
            <a:endParaRPr lang="de-D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171"/>
          <p:cNvSpPr/>
          <p:nvPr/>
        </p:nvSpPr>
        <p:spPr>
          <a:xfrm>
            <a:off x="0" y="0"/>
            <a:ext cx="12186360" cy="6852240"/>
          </a:xfrm>
          <a:prstGeom prst="rect">
            <a:avLst/>
          </a:prstGeom>
          <a:solidFill>
            <a:srgbClr val="FFE596"/>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de-DE" sz="1800" b="0" strike="noStrike" spc="-1">
              <a:solidFill>
                <a:srgbClr val="000000"/>
              </a:solidFill>
              <a:latin typeface="Arial"/>
              <a:ea typeface="DejaVu Sans"/>
            </a:endParaRPr>
          </a:p>
        </p:txBody>
      </p:sp>
      <p:sp>
        <p:nvSpPr>
          <p:cNvPr id="42" name="Titel 2"/>
          <p:cNvSpPr/>
          <p:nvPr/>
        </p:nvSpPr>
        <p:spPr>
          <a:xfrm>
            <a:off x="767520" y="404640"/>
            <a:ext cx="6277320" cy="783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defTabSz="914400">
              <a:lnSpc>
                <a:spcPts val="2701"/>
              </a:lnSpc>
            </a:pPr>
            <a:r>
              <a:rPr lang="de-DE" sz="2700" b="0" strike="noStrike" spc="-1">
                <a:solidFill>
                  <a:srgbClr val="000000"/>
                </a:solidFill>
                <a:latin typeface="Real Text Pro Demibold"/>
                <a:ea typeface="DejaVu Sans"/>
              </a:rPr>
              <a:t>Die drei Phasen </a:t>
            </a:r>
            <a:endParaRPr lang="de-DE" sz="2700" b="0" strike="noStrike" spc="-1">
              <a:solidFill>
                <a:srgbClr val="000000"/>
              </a:solidFill>
              <a:latin typeface="Arial"/>
            </a:endParaRPr>
          </a:p>
          <a:p>
            <a:pPr defTabSz="914400">
              <a:lnSpc>
                <a:spcPts val="2701"/>
              </a:lnSpc>
            </a:pPr>
            <a:r>
              <a:rPr lang="de-DE" sz="2700" b="0" strike="noStrike" spc="-1">
                <a:solidFill>
                  <a:srgbClr val="000000"/>
                </a:solidFill>
                <a:latin typeface="Real Text Pro Demibold"/>
                <a:ea typeface="DejaVu Sans"/>
              </a:rPr>
              <a:t>des Standortauswahlverfahrens</a:t>
            </a:r>
            <a:endParaRPr lang="de-DE" sz="2700" b="0" strike="noStrike" spc="-1">
              <a:solidFill>
                <a:srgbClr val="000000"/>
              </a:solidFill>
              <a:latin typeface="Arial"/>
            </a:endParaRPr>
          </a:p>
        </p:txBody>
      </p:sp>
      <p:sp>
        <p:nvSpPr>
          <p:cNvPr id="43" name="Titel 10"/>
          <p:cNvSpPr/>
          <p:nvPr/>
        </p:nvSpPr>
        <p:spPr>
          <a:xfrm>
            <a:off x="767520" y="1591920"/>
            <a:ext cx="7455960" cy="66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defTabSz="914400">
              <a:lnSpc>
                <a:spcPct val="115000"/>
              </a:lnSpc>
            </a:pPr>
            <a:r>
              <a:rPr lang="de-DE" sz="1800" b="0" strike="noStrike" spc="-1">
                <a:solidFill>
                  <a:srgbClr val="000000"/>
                </a:solidFill>
                <a:latin typeface="Real Text Pro Demibold"/>
                <a:ea typeface="DejaVu Sans"/>
              </a:rPr>
              <a:t>In jeder Phase scheiden Gebiete aus,</a:t>
            </a:r>
            <a:endParaRPr lang="de-DE" sz="1800" b="0" strike="noStrike" spc="-1">
              <a:solidFill>
                <a:srgbClr val="000000"/>
              </a:solidFill>
              <a:latin typeface="Arial"/>
            </a:endParaRPr>
          </a:p>
          <a:p>
            <a:pPr defTabSz="914400">
              <a:lnSpc>
                <a:spcPct val="115000"/>
              </a:lnSpc>
            </a:pPr>
            <a:r>
              <a:rPr lang="de-DE" sz="1800" b="0" strike="noStrike" spc="-1">
                <a:solidFill>
                  <a:srgbClr val="000000"/>
                </a:solidFill>
                <a:latin typeface="Real Text Pro Demibold"/>
                <a:ea typeface="DejaVu Sans"/>
              </a:rPr>
              <a:t>bis der Standort mit der bestmöglichen Sicherheit gefunden ist.</a:t>
            </a:r>
            <a:endParaRPr lang="de-DE" sz="1800" b="0" strike="noStrike" spc="-1">
              <a:solidFill>
                <a:srgbClr val="000000"/>
              </a:solidFill>
              <a:latin typeface="Arial"/>
            </a:endParaRPr>
          </a:p>
        </p:txBody>
      </p:sp>
      <p:grpSp>
        <p:nvGrpSpPr>
          <p:cNvPr id="44" name="Gruppieren 7"/>
          <p:cNvGrpSpPr/>
          <p:nvPr/>
        </p:nvGrpSpPr>
        <p:grpSpPr>
          <a:xfrm>
            <a:off x="10111680" y="0"/>
            <a:ext cx="2079360" cy="1475640"/>
            <a:chOff x="10111680" y="0"/>
            <a:chExt cx="2079360" cy="1475640"/>
          </a:xfrm>
        </p:grpSpPr>
        <p:pic>
          <p:nvPicPr>
            <p:cNvPr id="45" name="Grafik 8"/>
            <p:cNvPicPr/>
            <p:nvPr/>
          </p:nvPicPr>
          <p:blipFill>
            <a:blip r:embed="rId3"/>
            <a:stretch/>
          </p:blipFill>
          <p:spPr>
            <a:xfrm>
              <a:off x="10111680" y="0"/>
              <a:ext cx="2079360" cy="1475640"/>
            </a:xfrm>
            <a:prstGeom prst="rect">
              <a:avLst/>
            </a:prstGeom>
            <a:ln w="0">
              <a:noFill/>
            </a:ln>
          </p:spPr>
        </p:pic>
        <p:pic>
          <p:nvPicPr>
            <p:cNvPr id="46" name="Grafik 9"/>
            <p:cNvPicPr/>
            <p:nvPr/>
          </p:nvPicPr>
          <p:blipFill>
            <a:blip r:embed="rId4"/>
            <a:stretch/>
          </p:blipFill>
          <p:spPr>
            <a:xfrm>
              <a:off x="10496520" y="362160"/>
              <a:ext cx="1330920" cy="541800"/>
            </a:xfrm>
            <a:prstGeom prst="rect">
              <a:avLst/>
            </a:prstGeom>
            <a:ln w="0">
              <a:noFill/>
            </a:ln>
          </p:spPr>
        </p:pic>
      </p:grpSp>
      <p:pic>
        <p:nvPicPr>
          <p:cNvPr id="47" name="phase 1.1"/>
          <p:cNvPicPr/>
          <p:nvPr/>
        </p:nvPicPr>
        <p:blipFill>
          <a:blip r:embed="rId5"/>
          <a:srcRect b="15982"/>
          <a:stretch/>
        </p:blipFill>
        <p:spPr>
          <a:xfrm>
            <a:off x="637200" y="2664000"/>
            <a:ext cx="3239640" cy="4354920"/>
          </a:xfrm>
          <a:prstGeom prst="rect">
            <a:avLst/>
          </a:prstGeom>
          <a:ln w="0">
            <a:noFill/>
          </a:ln>
        </p:spPr>
      </p:pic>
      <p:pic>
        <p:nvPicPr>
          <p:cNvPr id="48" name="phase1.2"/>
          <p:cNvPicPr/>
          <p:nvPr/>
        </p:nvPicPr>
        <p:blipFill>
          <a:blip r:embed="rId6"/>
          <a:srcRect b="15991"/>
          <a:stretch/>
        </p:blipFill>
        <p:spPr>
          <a:xfrm>
            <a:off x="637200" y="2664000"/>
            <a:ext cx="3239640" cy="4354560"/>
          </a:xfrm>
          <a:prstGeom prst="rect">
            <a:avLst/>
          </a:prstGeom>
          <a:ln w="0">
            <a:noFill/>
          </a:ln>
        </p:spPr>
      </p:pic>
      <p:pic>
        <p:nvPicPr>
          <p:cNvPr id="49" name="phase1.3"/>
          <p:cNvPicPr/>
          <p:nvPr/>
        </p:nvPicPr>
        <p:blipFill>
          <a:blip r:embed="rId7"/>
          <a:srcRect b="15982"/>
          <a:stretch/>
        </p:blipFill>
        <p:spPr>
          <a:xfrm>
            <a:off x="637200" y="2664000"/>
            <a:ext cx="3239640" cy="4354920"/>
          </a:xfrm>
          <a:prstGeom prst="rect">
            <a:avLst/>
          </a:prstGeom>
          <a:ln w="0">
            <a:noFill/>
          </a:ln>
        </p:spPr>
      </p:pic>
      <p:pic>
        <p:nvPicPr>
          <p:cNvPr id="50" name="phase 1.4"/>
          <p:cNvPicPr/>
          <p:nvPr/>
        </p:nvPicPr>
        <p:blipFill>
          <a:blip r:embed="rId8"/>
          <a:srcRect b="15982"/>
          <a:stretch/>
        </p:blipFill>
        <p:spPr>
          <a:xfrm>
            <a:off x="637200" y="2664000"/>
            <a:ext cx="3239640" cy="4354920"/>
          </a:xfrm>
          <a:prstGeom prst="rect">
            <a:avLst/>
          </a:prstGeom>
          <a:ln w="0">
            <a:noFill/>
          </a:ln>
        </p:spPr>
      </p:pic>
      <p:pic>
        <p:nvPicPr>
          <p:cNvPr id="51" name="phase 1.5"/>
          <p:cNvPicPr/>
          <p:nvPr/>
        </p:nvPicPr>
        <p:blipFill>
          <a:blip r:embed="rId9"/>
          <a:srcRect b="13398"/>
          <a:stretch/>
        </p:blipFill>
        <p:spPr>
          <a:xfrm>
            <a:off x="637200" y="2664000"/>
            <a:ext cx="3239640" cy="4488840"/>
          </a:xfrm>
          <a:prstGeom prst="rect">
            <a:avLst/>
          </a:prstGeom>
          <a:ln w="0">
            <a:noFill/>
          </a:ln>
        </p:spPr>
      </p:pic>
      <p:pic>
        <p:nvPicPr>
          <p:cNvPr id="52" name="phase 2"/>
          <p:cNvPicPr/>
          <p:nvPr/>
        </p:nvPicPr>
        <p:blipFill>
          <a:blip r:embed="rId10"/>
          <a:srcRect b="21098"/>
          <a:stretch/>
        </p:blipFill>
        <p:spPr>
          <a:xfrm>
            <a:off x="4285080" y="3202200"/>
            <a:ext cx="3455640" cy="3817080"/>
          </a:xfrm>
          <a:prstGeom prst="rect">
            <a:avLst/>
          </a:prstGeom>
          <a:ln w="0">
            <a:noFill/>
          </a:ln>
        </p:spPr>
      </p:pic>
      <p:pic>
        <p:nvPicPr>
          <p:cNvPr id="53" name="phase 3"/>
          <p:cNvPicPr/>
          <p:nvPr/>
        </p:nvPicPr>
        <p:blipFill>
          <a:blip r:embed="rId11"/>
          <a:srcRect b="27086"/>
          <a:stretch/>
        </p:blipFill>
        <p:spPr>
          <a:xfrm>
            <a:off x="8172000" y="3744000"/>
            <a:ext cx="3455640" cy="3275280"/>
          </a:xfrm>
          <a:prstGeom prst="rect">
            <a:avLst/>
          </a:prstGeom>
          <a:ln w="0">
            <a:noFill/>
          </a:ln>
        </p:spPr>
      </p:pic>
      <p:sp>
        <p:nvSpPr>
          <p:cNvPr id="54" name="Titel 1"/>
          <p:cNvSpPr/>
          <p:nvPr/>
        </p:nvSpPr>
        <p:spPr>
          <a:xfrm>
            <a:off x="766800" y="2376000"/>
            <a:ext cx="1423080" cy="423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defTabSz="914400">
              <a:lnSpc>
                <a:spcPts val="2701"/>
              </a:lnSpc>
            </a:pPr>
            <a:r>
              <a:rPr lang="de-DE" sz="1800" b="0" strike="noStrike" spc="-1" dirty="0">
                <a:solidFill>
                  <a:srgbClr val="000000"/>
                </a:solidFill>
                <a:latin typeface="Real Text Pro Demibold"/>
                <a:ea typeface="DejaVu Sans"/>
              </a:rPr>
              <a:t>Phase 1</a:t>
            </a:r>
            <a:endParaRPr lang="de-DE" sz="1800" b="0" strike="noStrike" spc="-1" dirty="0">
              <a:solidFill>
                <a:srgbClr val="000000"/>
              </a:solidFill>
              <a:latin typeface="Arial"/>
            </a:endParaRPr>
          </a:p>
        </p:txBody>
      </p:sp>
      <p:sp>
        <p:nvSpPr>
          <p:cNvPr id="55" name="Titel 3"/>
          <p:cNvSpPr/>
          <p:nvPr/>
        </p:nvSpPr>
        <p:spPr>
          <a:xfrm>
            <a:off x="4402080" y="3168000"/>
            <a:ext cx="1423080" cy="423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defTabSz="914400">
              <a:lnSpc>
                <a:spcPts val="2701"/>
              </a:lnSpc>
            </a:pPr>
            <a:r>
              <a:rPr lang="de-DE" sz="1800" b="0" strike="noStrike" spc="-1">
                <a:solidFill>
                  <a:srgbClr val="000000"/>
                </a:solidFill>
                <a:latin typeface="Real Text Pro Demibold"/>
                <a:ea typeface="DejaVu Sans"/>
              </a:rPr>
              <a:t>Phase 2</a:t>
            </a:r>
            <a:endParaRPr lang="de-DE" sz="1800" b="0" strike="noStrike" spc="-1">
              <a:solidFill>
                <a:srgbClr val="000000"/>
              </a:solidFill>
              <a:latin typeface="Arial"/>
            </a:endParaRPr>
          </a:p>
        </p:txBody>
      </p:sp>
      <p:sp>
        <p:nvSpPr>
          <p:cNvPr id="56" name="Titel 4"/>
          <p:cNvSpPr/>
          <p:nvPr/>
        </p:nvSpPr>
        <p:spPr>
          <a:xfrm>
            <a:off x="8146440" y="3636000"/>
            <a:ext cx="1423080" cy="423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defTabSz="914400">
              <a:lnSpc>
                <a:spcPts val="2701"/>
              </a:lnSpc>
            </a:pPr>
            <a:r>
              <a:rPr lang="de-DE" sz="1800" b="0" strike="noStrike" spc="-1">
                <a:solidFill>
                  <a:srgbClr val="000000"/>
                </a:solidFill>
                <a:latin typeface="Real Text Pro Demibold"/>
                <a:ea typeface="DejaVu Sans"/>
              </a:rPr>
              <a:t>Phase 3</a:t>
            </a:r>
            <a:endParaRPr lang="de-DE" sz="1800" b="0" strike="noStrike" spc="-1">
              <a:solidFill>
                <a:srgbClr val="00000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Grafik 2"/>
          <p:cNvPicPr/>
          <p:nvPr/>
        </p:nvPicPr>
        <p:blipFill rotWithShape="1">
          <a:blip r:embed="rId3"/>
          <a:srcRect t="537"/>
          <a:stretch/>
        </p:blipFill>
        <p:spPr>
          <a:xfrm>
            <a:off x="2520" y="0"/>
            <a:ext cx="12204000" cy="6874560"/>
          </a:xfrm>
          <a:prstGeom prst="rect">
            <a:avLst/>
          </a:prstGeom>
          <a:ln w="0">
            <a:noFill/>
          </a:ln>
        </p:spPr>
      </p:pic>
      <p:grpSp>
        <p:nvGrpSpPr>
          <p:cNvPr id="318" name="Gruppieren 7" hidden="1"/>
          <p:cNvGrpSpPr/>
          <p:nvPr/>
        </p:nvGrpSpPr>
        <p:grpSpPr>
          <a:xfrm>
            <a:off x="10102680" y="0"/>
            <a:ext cx="2081520" cy="1473480"/>
            <a:chOff x="10102680" y="0"/>
            <a:chExt cx="2081520" cy="1473480"/>
          </a:xfrm>
        </p:grpSpPr>
        <p:pic>
          <p:nvPicPr>
            <p:cNvPr id="319" name="Grafik 8"/>
            <p:cNvPicPr/>
            <p:nvPr/>
          </p:nvPicPr>
          <p:blipFill>
            <a:blip r:embed="rId4"/>
            <a:stretch/>
          </p:blipFill>
          <p:spPr>
            <a:xfrm>
              <a:off x="10102680" y="0"/>
              <a:ext cx="2081520" cy="1473480"/>
            </a:xfrm>
            <a:prstGeom prst="rect">
              <a:avLst/>
            </a:prstGeom>
            <a:ln w="0">
              <a:noFill/>
            </a:ln>
          </p:spPr>
        </p:pic>
        <p:pic>
          <p:nvPicPr>
            <p:cNvPr id="320" name="Grafik 12"/>
            <p:cNvPicPr/>
            <p:nvPr/>
          </p:nvPicPr>
          <p:blipFill>
            <a:blip r:embed="rId5" cstate="hqprint">
              <a:extLst>
                <a:ext uri="{28A0092B-C50C-407E-A947-70E740481C1C}">
                  <a14:useLocalDpi xmlns:a14="http://schemas.microsoft.com/office/drawing/2010/main"/>
                </a:ext>
              </a:extLst>
            </a:blip>
            <a:stretch/>
          </p:blipFill>
          <p:spPr>
            <a:xfrm>
              <a:off x="10496520" y="362160"/>
              <a:ext cx="1324080" cy="534960"/>
            </a:xfrm>
            <a:prstGeom prst="rect">
              <a:avLst/>
            </a:prstGeom>
            <a:ln w="0">
              <a:noFill/>
            </a:ln>
          </p:spPr>
        </p:pic>
      </p:grpSp>
      <p:grpSp>
        <p:nvGrpSpPr>
          <p:cNvPr id="30" name="base">
            <a:extLst>
              <a:ext uri="{FF2B5EF4-FFF2-40B4-BE49-F238E27FC236}">
                <a16:creationId xmlns:a16="http://schemas.microsoft.com/office/drawing/2014/main" id="{DFD3FB5E-979E-AB9F-0504-4A581A0AD096}"/>
              </a:ext>
            </a:extLst>
          </p:cNvPr>
          <p:cNvGrpSpPr/>
          <p:nvPr/>
        </p:nvGrpSpPr>
        <p:grpSpPr>
          <a:xfrm>
            <a:off x="416160" y="1094296"/>
            <a:ext cx="5679840" cy="2032084"/>
            <a:chOff x="416160" y="1094296"/>
            <a:chExt cx="5679840" cy="2032084"/>
          </a:xfrm>
        </p:grpSpPr>
        <p:pic>
          <p:nvPicPr>
            <p:cNvPr id="25" name="Linie">
              <a:extLst>
                <a:ext uri="{FF2B5EF4-FFF2-40B4-BE49-F238E27FC236}">
                  <a16:creationId xmlns:a16="http://schemas.microsoft.com/office/drawing/2014/main" id="{37935437-E58E-BE54-1DC7-89577F4B1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48567">
              <a:off x="2496000" y="2576686"/>
              <a:ext cx="3600000" cy="126984"/>
            </a:xfrm>
            <a:prstGeom prst="rect">
              <a:avLst/>
            </a:prstGeom>
          </p:spPr>
        </p:pic>
        <p:pic>
          <p:nvPicPr>
            <p:cNvPr id="13" name="base">
              <a:extLst>
                <a:ext uri="{FF2B5EF4-FFF2-40B4-BE49-F238E27FC236}">
                  <a16:creationId xmlns:a16="http://schemas.microsoft.com/office/drawing/2014/main" id="{8C730444-85D6-FCE5-D32B-7FA45BD2BF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581" y="1094296"/>
              <a:ext cx="1724952" cy="1731048"/>
            </a:xfrm>
            <a:prstGeom prst="rect">
              <a:avLst/>
            </a:prstGeom>
          </p:spPr>
        </p:pic>
        <p:sp>
          <p:nvSpPr>
            <p:cNvPr id="322" name="Textfeld 4"/>
            <p:cNvSpPr/>
            <p:nvPr/>
          </p:nvSpPr>
          <p:spPr>
            <a:xfrm>
              <a:off x="416160" y="2789280"/>
              <a:ext cx="34279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600" b="0" strike="noStrike" spc="-1" dirty="0">
                  <a:solidFill>
                    <a:srgbClr val="000000"/>
                  </a:solidFill>
                  <a:latin typeface="Real Text Pro Demibold"/>
                  <a:ea typeface="DejaVu Sans"/>
                </a:rPr>
                <a:t>BASE beteiligt und beaufsichtigt.</a:t>
              </a:r>
              <a:endParaRPr lang="de-DE" sz="1600" b="0" strike="noStrike" spc="-1" dirty="0">
                <a:latin typeface="Arial"/>
              </a:endParaRPr>
            </a:p>
          </p:txBody>
        </p:sp>
      </p:grpSp>
      <p:grpSp>
        <p:nvGrpSpPr>
          <p:cNvPr id="31" name="BGE">
            <a:extLst>
              <a:ext uri="{FF2B5EF4-FFF2-40B4-BE49-F238E27FC236}">
                <a16:creationId xmlns:a16="http://schemas.microsoft.com/office/drawing/2014/main" id="{BA4D19AE-447B-C33E-55EF-C5B71B827D22}"/>
              </a:ext>
            </a:extLst>
          </p:cNvPr>
          <p:cNvGrpSpPr/>
          <p:nvPr/>
        </p:nvGrpSpPr>
        <p:grpSpPr>
          <a:xfrm>
            <a:off x="888006" y="3623719"/>
            <a:ext cx="4708880" cy="2081341"/>
            <a:chOff x="888006" y="3623719"/>
            <a:chExt cx="4708880" cy="2081341"/>
          </a:xfrm>
        </p:grpSpPr>
        <p:sp>
          <p:nvSpPr>
            <p:cNvPr id="325" name="Textfeld 6"/>
            <p:cNvSpPr/>
            <p:nvPr/>
          </p:nvSpPr>
          <p:spPr>
            <a:xfrm>
              <a:off x="1735920" y="5367960"/>
              <a:ext cx="237204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600" b="0" strike="noStrike" spc="-1" dirty="0">
                  <a:solidFill>
                    <a:srgbClr val="000000"/>
                  </a:solidFill>
                  <a:latin typeface="Real Text Pro Demibold"/>
                  <a:ea typeface="DejaVu Sans"/>
                </a:rPr>
                <a:t>BGE mbH erkundet.</a:t>
              </a:r>
              <a:endParaRPr lang="de-DE" sz="1600" b="0" strike="noStrike" spc="-1" dirty="0">
                <a:latin typeface="Arial"/>
              </a:endParaRPr>
            </a:p>
          </p:txBody>
        </p:sp>
        <p:pic>
          <p:nvPicPr>
            <p:cNvPr id="26" name="linie">
              <a:extLst>
                <a:ext uri="{FF2B5EF4-FFF2-40B4-BE49-F238E27FC236}">
                  <a16:creationId xmlns:a16="http://schemas.microsoft.com/office/drawing/2014/main" id="{852793CA-5A08-9097-0BB2-E14145A658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55813" flipV="1">
              <a:off x="1420886" y="4092850"/>
              <a:ext cx="4176000" cy="147301"/>
            </a:xfrm>
            <a:prstGeom prst="rect">
              <a:avLst/>
            </a:prstGeom>
          </p:spPr>
        </p:pic>
        <p:pic>
          <p:nvPicPr>
            <p:cNvPr id="15" name="bge">
              <a:extLst>
                <a:ext uri="{FF2B5EF4-FFF2-40B4-BE49-F238E27FC236}">
                  <a16:creationId xmlns:a16="http://schemas.microsoft.com/office/drawing/2014/main" id="{7A8E761C-7854-7DDD-3688-66B42B1D64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006" y="3623719"/>
              <a:ext cx="1724952" cy="1724952"/>
            </a:xfrm>
            <a:prstGeom prst="rect">
              <a:avLst/>
            </a:prstGeom>
          </p:spPr>
        </p:pic>
      </p:grpSp>
      <p:grpSp>
        <p:nvGrpSpPr>
          <p:cNvPr id="32" name="BMUV">
            <a:extLst>
              <a:ext uri="{FF2B5EF4-FFF2-40B4-BE49-F238E27FC236}">
                <a16:creationId xmlns:a16="http://schemas.microsoft.com/office/drawing/2014/main" id="{FA817A9A-7586-B7A9-3F1B-0529DEFB1301}"/>
              </a:ext>
            </a:extLst>
          </p:cNvPr>
          <p:cNvGrpSpPr/>
          <p:nvPr/>
        </p:nvGrpSpPr>
        <p:grpSpPr>
          <a:xfrm>
            <a:off x="5084960" y="36000"/>
            <a:ext cx="3887320" cy="3753004"/>
            <a:chOff x="5084960" y="36000"/>
            <a:chExt cx="3887320" cy="3753004"/>
          </a:xfrm>
        </p:grpSpPr>
        <p:sp>
          <p:nvSpPr>
            <p:cNvPr id="329" name="Textfeld 4"/>
            <p:cNvSpPr/>
            <p:nvPr/>
          </p:nvSpPr>
          <p:spPr>
            <a:xfrm>
              <a:off x="6798240" y="569880"/>
              <a:ext cx="21740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600" b="0" strike="noStrike" spc="-1" dirty="0">
                  <a:solidFill>
                    <a:srgbClr val="000000"/>
                  </a:solidFill>
                  <a:latin typeface="Real Text Pro Demibold"/>
                  <a:ea typeface="DejaVu Sans"/>
                </a:rPr>
                <a:t>BMUV ist politisch verantwortlich.</a:t>
              </a:r>
              <a:endParaRPr lang="de-DE" sz="1600" b="0" strike="noStrike" spc="-1" dirty="0">
                <a:latin typeface="Arial"/>
              </a:endParaRPr>
            </a:p>
          </p:txBody>
        </p:sp>
        <p:pic>
          <p:nvPicPr>
            <p:cNvPr id="29" name="linie">
              <a:extLst>
                <a:ext uri="{FF2B5EF4-FFF2-40B4-BE49-F238E27FC236}">
                  <a16:creationId xmlns:a16="http://schemas.microsoft.com/office/drawing/2014/main" id="{134B5364-3A19-01E8-9873-94710CBDC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142507" y="1925512"/>
              <a:ext cx="3600000" cy="126984"/>
            </a:xfrm>
            <a:prstGeom prst="rect">
              <a:avLst/>
            </a:prstGeom>
          </p:spPr>
        </p:pic>
        <p:pic>
          <p:nvPicPr>
            <p:cNvPr id="17" name="bmuv">
              <a:extLst>
                <a:ext uri="{FF2B5EF4-FFF2-40B4-BE49-F238E27FC236}">
                  <a16:creationId xmlns:a16="http://schemas.microsoft.com/office/drawing/2014/main" id="{CCBA85AC-639A-2D25-C194-8B60F63D52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960" y="36000"/>
              <a:ext cx="1731048" cy="1724952"/>
            </a:xfrm>
            <a:prstGeom prst="rect">
              <a:avLst/>
            </a:prstGeom>
          </p:spPr>
        </p:pic>
      </p:grpSp>
      <p:grpSp>
        <p:nvGrpSpPr>
          <p:cNvPr id="33" name="Gruppieren 32">
            <a:extLst>
              <a:ext uri="{FF2B5EF4-FFF2-40B4-BE49-F238E27FC236}">
                <a16:creationId xmlns:a16="http://schemas.microsoft.com/office/drawing/2014/main" id="{F50B16FE-2CC2-9E14-9119-5DA803A3F643}"/>
              </a:ext>
            </a:extLst>
          </p:cNvPr>
          <p:cNvGrpSpPr/>
          <p:nvPr/>
        </p:nvGrpSpPr>
        <p:grpSpPr>
          <a:xfrm>
            <a:off x="6475663" y="1070928"/>
            <a:ext cx="6060619" cy="2055452"/>
            <a:chOff x="6475663" y="1070928"/>
            <a:chExt cx="6060619" cy="2055452"/>
          </a:xfrm>
        </p:grpSpPr>
        <p:sp>
          <p:nvSpPr>
            <p:cNvPr id="332" name="Textfeld 7"/>
            <p:cNvSpPr/>
            <p:nvPr/>
          </p:nvSpPr>
          <p:spPr>
            <a:xfrm>
              <a:off x="9516242" y="2789280"/>
              <a:ext cx="302004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600" b="0" strike="noStrike" spc="-1" dirty="0">
                  <a:solidFill>
                    <a:srgbClr val="000000"/>
                  </a:solidFill>
                  <a:latin typeface="Real Text Pro Demibold"/>
                  <a:ea typeface="DejaVu Sans"/>
                </a:rPr>
                <a:t>Bundestag entscheidet.</a:t>
              </a:r>
              <a:endParaRPr lang="de-DE" sz="1600" b="0" strike="noStrike" spc="-1" dirty="0">
                <a:latin typeface="Arial"/>
              </a:endParaRPr>
            </a:p>
          </p:txBody>
        </p:sp>
        <p:pic>
          <p:nvPicPr>
            <p:cNvPr id="27" name="linie">
              <a:extLst>
                <a:ext uri="{FF2B5EF4-FFF2-40B4-BE49-F238E27FC236}">
                  <a16:creationId xmlns:a16="http://schemas.microsoft.com/office/drawing/2014/main" id="{AC341B7D-9131-9445-8026-E92D19F65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8202">
              <a:off x="6475663" y="2393902"/>
              <a:ext cx="3600000" cy="126984"/>
            </a:xfrm>
            <a:prstGeom prst="rect">
              <a:avLst/>
            </a:prstGeom>
          </p:spPr>
        </p:pic>
        <p:pic>
          <p:nvPicPr>
            <p:cNvPr id="19" name="bundestag">
              <a:extLst>
                <a:ext uri="{FF2B5EF4-FFF2-40B4-BE49-F238E27FC236}">
                  <a16:creationId xmlns:a16="http://schemas.microsoft.com/office/drawing/2014/main" id="{E24BCE77-DC33-2677-42B6-3D63A62881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3662" y="1070928"/>
              <a:ext cx="1724952" cy="1724952"/>
            </a:xfrm>
            <a:prstGeom prst="rect">
              <a:avLst/>
            </a:prstGeom>
          </p:spPr>
        </p:pic>
      </p:grpSp>
      <p:grpSp>
        <p:nvGrpSpPr>
          <p:cNvPr id="34" name="Gruppieren 33">
            <a:extLst>
              <a:ext uri="{FF2B5EF4-FFF2-40B4-BE49-F238E27FC236}">
                <a16:creationId xmlns:a16="http://schemas.microsoft.com/office/drawing/2014/main" id="{89260425-1560-6FDF-B145-E336C6AF59EA}"/>
              </a:ext>
            </a:extLst>
          </p:cNvPr>
          <p:cNvGrpSpPr/>
          <p:nvPr/>
        </p:nvGrpSpPr>
        <p:grpSpPr>
          <a:xfrm>
            <a:off x="6317797" y="3603458"/>
            <a:ext cx="5671283" cy="2134722"/>
            <a:chOff x="6317797" y="3603458"/>
            <a:chExt cx="5671283" cy="2134722"/>
          </a:xfrm>
        </p:grpSpPr>
        <p:sp>
          <p:nvSpPr>
            <p:cNvPr id="335" name="Textfeld 4"/>
            <p:cNvSpPr/>
            <p:nvPr/>
          </p:nvSpPr>
          <p:spPr>
            <a:xfrm>
              <a:off x="8922240" y="5401080"/>
              <a:ext cx="306684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600" b="0" strike="noStrike" spc="-1" dirty="0">
                  <a:solidFill>
                    <a:srgbClr val="000000"/>
                  </a:solidFill>
                  <a:latin typeface="Real Text Pro Demibold"/>
                  <a:ea typeface="DejaVu Sans"/>
                </a:rPr>
                <a:t>NBG begleitet.</a:t>
              </a:r>
              <a:endParaRPr lang="de-DE" sz="1600" b="0" strike="noStrike" spc="-1" dirty="0">
                <a:latin typeface="Arial"/>
              </a:endParaRPr>
            </a:p>
          </p:txBody>
        </p:sp>
        <p:pic>
          <p:nvPicPr>
            <p:cNvPr id="28" name="linie">
              <a:extLst>
                <a:ext uri="{FF2B5EF4-FFF2-40B4-BE49-F238E27FC236}">
                  <a16:creationId xmlns:a16="http://schemas.microsoft.com/office/drawing/2014/main" id="{5CE0E331-CA10-8CE3-6AAC-97DE0C4909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699838">
              <a:off x="6317797" y="4184469"/>
              <a:ext cx="3600000" cy="126984"/>
            </a:xfrm>
            <a:prstGeom prst="rect">
              <a:avLst/>
            </a:prstGeom>
          </p:spPr>
        </p:pic>
        <p:pic>
          <p:nvPicPr>
            <p:cNvPr id="21" name="nbg">
              <a:extLst>
                <a:ext uri="{FF2B5EF4-FFF2-40B4-BE49-F238E27FC236}">
                  <a16:creationId xmlns:a16="http://schemas.microsoft.com/office/drawing/2014/main" id="{650F6716-DE16-A7B6-A014-7DB7A4DEBB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3480" y="3603458"/>
              <a:ext cx="1724952" cy="1724952"/>
            </a:xfrm>
            <a:prstGeom prst="rect">
              <a:avLst/>
            </a:prstGeom>
          </p:spPr>
        </p:pic>
      </p:grpSp>
      <p:pic>
        <p:nvPicPr>
          <p:cNvPr id="336" name="Grafik 8"/>
          <p:cNvPicPr/>
          <p:nvPr/>
        </p:nvPicPr>
        <p:blipFill>
          <a:blip r:embed="rId12"/>
          <a:stretch/>
        </p:blipFill>
        <p:spPr>
          <a:xfrm>
            <a:off x="3813840" y="1709640"/>
            <a:ext cx="4738680" cy="4830120"/>
          </a:xfrm>
          <a:prstGeom prst="rect">
            <a:avLst/>
          </a:prstGeom>
          <a:ln w="0">
            <a:noFill/>
          </a:ln>
        </p:spPr>
      </p:pic>
      <p:sp>
        <p:nvSpPr>
          <p:cNvPr id="321" name="PlaceHolder 2"/>
          <p:cNvSpPr>
            <a:spLocks noGrp="1"/>
          </p:cNvSpPr>
          <p:nvPr>
            <p:ph type="title"/>
          </p:nvPr>
        </p:nvSpPr>
        <p:spPr>
          <a:xfrm>
            <a:off x="767520" y="44640"/>
            <a:ext cx="3756855" cy="784080"/>
          </a:xfrm>
          <a:prstGeom prst="rect">
            <a:avLst/>
          </a:prstGeom>
          <a:noFill/>
          <a:ln w="0">
            <a:noFill/>
          </a:ln>
        </p:spPr>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Die Akteure</a:t>
            </a:r>
            <a:endParaRPr lang="de-DE" sz="2700" b="0" strike="noStrike" spc="-1" dirty="0">
              <a:solidFill>
                <a:srgbClr val="000000"/>
              </a:solidFill>
              <a:latin typeface="Arial"/>
            </a:endParaRPr>
          </a:p>
        </p:txBody>
      </p:sp>
      <p:grpSp>
        <p:nvGrpSpPr>
          <p:cNvPr id="2" name="Gruppieren 7">
            <a:extLst>
              <a:ext uri="{FF2B5EF4-FFF2-40B4-BE49-F238E27FC236}">
                <a16:creationId xmlns:a16="http://schemas.microsoft.com/office/drawing/2014/main" id="{6425AF41-8171-9ACC-C069-BC4C5C6125D6}"/>
              </a:ext>
            </a:extLst>
          </p:cNvPr>
          <p:cNvGrpSpPr>
            <a:grpSpLocks noGrp="1" noUngrp="1" noRot="1" noMove="1" noResize="1"/>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A85E2A10-3C8A-5B61-0AF9-A143C8DF33CF}"/>
                </a:ext>
              </a:extLst>
            </p:cNvPr>
            <p:cNvPicPr>
              <a:picLocks noGrp="1" noRot="1" noMove="1" noResize="1" noEditPoints="1" noAdjustHandles="1" noChangeArrowheads="1" noChangeShapeType="1" noCrop="1"/>
            </p:cNvPicPr>
            <p:nvPr/>
          </p:nvPicPr>
          <p:blipFill>
            <a:blip r:embed="rId13"/>
            <a:stretch/>
          </p:blipFill>
          <p:spPr>
            <a:xfrm>
              <a:off x="10111680" y="0"/>
              <a:ext cx="2080080" cy="1476360"/>
            </a:xfrm>
            <a:prstGeom prst="rect">
              <a:avLst/>
            </a:prstGeom>
            <a:ln w="0">
              <a:noFill/>
            </a:ln>
          </p:spPr>
        </p:pic>
        <p:pic>
          <p:nvPicPr>
            <p:cNvPr id="5" name="Grafik 9">
              <a:extLst>
                <a:ext uri="{FF2B5EF4-FFF2-40B4-BE49-F238E27FC236}">
                  <a16:creationId xmlns:a16="http://schemas.microsoft.com/office/drawing/2014/main" id="{8CD94D3E-D023-201F-A17D-E344DAAB9462}"/>
                </a:ext>
              </a:extLst>
            </p:cNvPr>
            <p:cNvPicPr>
              <a:picLocks noGrp="1" noRo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7" name="Foliennummernplatzhalter 6">
            <a:extLst>
              <a:ext uri="{FF2B5EF4-FFF2-40B4-BE49-F238E27FC236}">
                <a16:creationId xmlns:a16="http://schemas.microsoft.com/office/drawing/2014/main" id="{93433AC7-4F87-6A67-902C-8FDD6EB18867}"/>
              </a:ext>
            </a:extLst>
          </p:cNvPr>
          <p:cNvSpPr>
            <a:spLocks noGrp="1"/>
          </p:cNvSpPr>
          <p:nvPr>
            <p:ph type="sldNum" sz="quarter" idx="12"/>
          </p:nvPr>
        </p:nvSpPr>
        <p:spPr/>
        <p:txBody>
          <a:bodyPr/>
          <a:lstStyle/>
          <a:p>
            <a:fld id="{81BBED72-A05D-4C4B-84A9-76AC085090B6}" type="slidenum">
              <a:rPr lang="de-DE" smtClean="0"/>
              <a:t>12</a:t>
            </a:fld>
            <a:endParaRPr lang="de-DE"/>
          </a:p>
        </p:txBody>
      </p:sp>
    </p:spTree>
    <p:extLst>
      <p:ext uri="{BB962C8B-B14F-4D97-AF65-F5344CB8AC3E}">
        <p14:creationId xmlns:p14="http://schemas.microsoft.com/office/powerpoint/2010/main" val="312036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icture 4"/>
          <p:cNvPicPr/>
          <p:nvPr/>
        </p:nvPicPr>
        <p:blipFill>
          <a:blip r:embed="rId3"/>
          <a:stretch/>
        </p:blipFill>
        <p:spPr>
          <a:xfrm>
            <a:off x="960" y="0"/>
            <a:ext cx="12191040" cy="6857640"/>
          </a:xfrm>
          <a:prstGeom prst="rect">
            <a:avLst/>
          </a:prstGeom>
          <a:ln w="0">
            <a:noFill/>
          </a:ln>
        </p:spPr>
      </p:pic>
      <p:sp>
        <p:nvSpPr>
          <p:cNvPr id="467" name="PlaceHolder 1"/>
          <p:cNvSpPr>
            <a:spLocks noGrp="1"/>
          </p:cNvSpPr>
          <p:nvPr>
            <p:ph type="title"/>
          </p:nvPr>
        </p:nvSpPr>
        <p:spPr>
          <a:xfrm>
            <a:off x="4568368" y="4548553"/>
            <a:ext cx="3987360" cy="1658434"/>
          </a:xfrm>
          <a:prstGeom prst="rect">
            <a:avLst/>
          </a:prstGeom>
          <a:noFill/>
          <a:ln w="0">
            <a:noFill/>
          </a:ln>
        </p:spPr>
        <p:txBody>
          <a:bodyPr lIns="0" tIns="0" rIns="0" bIns="0" anchor="ctr">
            <a:noAutofit/>
          </a:bodyPr>
          <a:lstStyle/>
          <a:p>
            <a:pPr>
              <a:lnSpc>
                <a:spcPct val="90000"/>
              </a:lnSpc>
            </a:pPr>
            <a:r>
              <a:rPr lang="de-DE" sz="2000" b="0" strike="noStrike" spc="-1" dirty="0">
                <a:solidFill>
                  <a:srgbClr val="000000"/>
                </a:solidFill>
                <a:latin typeface="Real Text Pro Demibold"/>
                <a:ea typeface="Real Text Pro Demibold"/>
              </a:rPr>
              <a:t>- Interesse der eigenen Region einbringen</a:t>
            </a:r>
            <a:br>
              <a:rPr lang="de-DE" sz="2000" b="0" strike="noStrike" spc="-1" dirty="0">
                <a:solidFill>
                  <a:srgbClr val="000000"/>
                </a:solidFill>
                <a:latin typeface="Real Text Pro Demibold"/>
                <a:ea typeface="Real Text Pro Demibold"/>
              </a:rPr>
            </a:br>
            <a:br>
              <a:rPr lang="de-DE" sz="2000" b="0" strike="noStrike" spc="-1" dirty="0">
                <a:solidFill>
                  <a:srgbClr val="000000"/>
                </a:solidFill>
                <a:latin typeface="Real Text Pro Demibold"/>
                <a:ea typeface="Real Text Pro Demibold"/>
              </a:rPr>
            </a:br>
            <a:r>
              <a:rPr lang="de-DE" sz="2000" b="0" strike="noStrike" spc="-1" dirty="0">
                <a:solidFill>
                  <a:srgbClr val="000000"/>
                </a:solidFill>
                <a:latin typeface="Real Text Pro Demibold"/>
                <a:ea typeface="Real Text Pro Demibold"/>
              </a:rPr>
              <a:t>- Vertretungskreis nimmt die Aufgaben wahr</a:t>
            </a:r>
            <a:endParaRPr lang="de-DE" sz="2000" b="0" strike="noStrike" spc="-1" dirty="0">
              <a:solidFill>
                <a:srgbClr val="000000"/>
              </a:solidFill>
              <a:latin typeface="Arial"/>
            </a:endParaRPr>
          </a:p>
        </p:txBody>
      </p:sp>
      <p:grpSp>
        <p:nvGrpSpPr>
          <p:cNvPr id="2" name="Gruppieren 7">
            <a:extLst>
              <a:ext uri="{FF2B5EF4-FFF2-40B4-BE49-F238E27FC236}">
                <a16:creationId xmlns:a16="http://schemas.microsoft.com/office/drawing/2014/main" id="{70ED8AA6-ABC5-EE81-3325-E6CB3B7371B4}"/>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14D1490E-F62C-A9AA-E72C-DFE07D023E6E}"/>
                </a:ext>
              </a:extLst>
            </p:cNvPr>
            <p:cNvPicPr/>
            <p:nvPr/>
          </p:nvPicPr>
          <p:blipFill>
            <a:blip r:embed="rId4"/>
            <a:stretch/>
          </p:blipFill>
          <p:spPr>
            <a:xfrm>
              <a:off x="10111680" y="0"/>
              <a:ext cx="2080080" cy="1476360"/>
            </a:xfrm>
            <a:prstGeom prst="rect">
              <a:avLst/>
            </a:prstGeom>
            <a:ln w="0">
              <a:noFill/>
            </a:ln>
          </p:spPr>
        </p:pic>
        <p:pic>
          <p:nvPicPr>
            <p:cNvPr id="4" name="Grafik 9">
              <a:extLst>
                <a:ext uri="{FF2B5EF4-FFF2-40B4-BE49-F238E27FC236}">
                  <a16:creationId xmlns:a16="http://schemas.microsoft.com/office/drawing/2014/main" id="{6DA79272-81A9-ADF7-482B-CA99A98CCEF9}"/>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5" name="Titel 1">
            <a:extLst>
              <a:ext uri="{FF2B5EF4-FFF2-40B4-BE49-F238E27FC236}">
                <a16:creationId xmlns:a16="http://schemas.microsoft.com/office/drawing/2014/main" id="{F11A220E-F120-9FC0-13E5-77115924272C}"/>
              </a:ext>
            </a:extLst>
          </p:cNvPr>
          <p:cNvSpPr/>
          <p:nvPr/>
        </p:nvSpPr>
        <p:spPr>
          <a:xfrm>
            <a:off x="125557" y="187791"/>
            <a:ext cx="3751953" cy="59666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2700" b="0" strike="noStrike" spc="-1" dirty="0">
                <a:solidFill>
                  <a:srgbClr val="000000"/>
                </a:solidFill>
                <a:latin typeface="Real Text Pro Extrabold" panose="020B0503050000020004" pitchFamily="34" charset="0"/>
                <a:ea typeface="Real Text Pro Extrabold" panose="020B0503050000020004" pitchFamily="34" charset="0"/>
              </a:rPr>
              <a:t>Regionalkonferenzen</a:t>
            </a:r>
            <a:endParaRPr lang="de-DE" sz="2700" b="0" strike="noStrike" spc="-1" dirty="0">
              <a:latin typeface="Arial"/>
            </a:endParaRPr>
          </a:p>
        </p:txBody>
      </p:sp>
      <p:sp>
        <p:nvSpPr>
          <p:cNvPr id="10" name="Foliennummernplatzhalter 9">
            <a:extLst>
              <a:ext uri="{FF2B5EF4-FFF2-40B4-BE49-F238E27FC236}">
                <a16:creationId xmlns:a16="http://schemas.microsoft.com/office/drawing/2014/main" id="{4520E270-56CC-4309-FD8D-568754D0127E}"/>
              </a:ext>
            </a:extLst>
          </p:cNvPr>
          <p:cNvSpPr>
            <a:spLocks noGrp="1"/>
          </p:cNvSpPr>
          <p:nvPr>
            <p:ph type="sldNum" sz="quarter" idx="12"/>
          </p:nvPr>
        </p:nvSpPr>
        <p:spPr/>
        <p:txBody>
          <a:bodyPr/>
          <a:lstStyle/>
          <a:p>
            <a:fld id="{81BBED72-A05D-4C4B-84A9-76AC085090B6}" type="slidenum">
              <a:rPr lang="de-DE" smtClean="0"/>
              <a:t>13</a:t>
            </a:fld>
            <a:endParaRPr 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28B24C0-9B9C-80C3-A139-51020AD43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925" y="0"/>
            <a:ext cx="12261546" cy="6908104"/>
          </a:xfrm>
          <a:prstGeom prst="rect">
            <a:avLst/>
          </a:prstGeom>
        </p:spPr>
      </p:pic>
      <p:sp>
        <p:nvSpPr>
          <p:cNvPr id="2" name="PlaceHolder 2">
            <a:extLst>
              <a:ext uri="{FF2B5EF4-FFF2-40B4-BE49-F238E27FC236}">
                <a16:creationId xmlns:a16="http://schemas.microsoft.com/office/drawing/2014/main" id="{3A09D520-8D41-F3C3-A568-D9387A9F4160}"/>
              </a:ext>
            </a:extLst>
          </p:cNvPr>
          <p:cNvSpPr>
            <a:spLocks noGrp="1"/>
          </p:cNvSpPr>
          <p:nvPr>
            <p:ph type="title"/>
          </p:nvPr>
        </p:nvSpPr>
        <p:spPr>
          <a:xfrm>
            <a:off x="851300" y="822896"/>
            <a:ext cx="5063040" cy="789774"/>
          </a:xfrm>
          <a:prstGeom prst="rect">
            <a:avLst/>
          </a:prstGeom>
          <a:noFill/>
          <a:ln w="0">
            <a:noFill/>
          </a:ln>
        </p:spPr>
        <p:txBody>
          <a:bodyPr lIns="0" tIns="0" rIns="0" bIns="0" anchor="b">
            <a:noAutofit/>
          </a:bodyPr>
          <a:lstStyle/>
          <a:p>
            <a:pPr>
              <a:lnSpc>
                <a:spcPts val="3000"/>
              </a:lnSpc>
              <a:buNone/>
            </a:pPr>
            <a:r>
              <a:rPr lang="de-DE" sz="2700" b="0" strike="noStrike" spc="-1" dirty="0">
                <a:solidFill>
                  <a:srgbClr val="000000"/>
                </a:solidFill>
                <a:latin typeface="Real Text Pro Extrabold" panose="020B0904020204020204" pitchFamily="34" charset="0"/>
                <a:ea typeface="DejaVu Sans"/>
              </a:rPr>
              <a:t>Bürgerdialog Mitthausen</a:t>
            </a:r>
            <a:br>
              <a:rPr lang="de-DE" sz="2700" b="0" strike="noStrike" spc="-1" dirty="0">
                <a:solidFill>
                  <a:srgbClr val="000000"/>
                </a:solidFill>
                <a:latin typeface="Real Text Pro Demibold"/>
                <a:ea typeface="DejaVu Sans"/>
              </a:rPr>
            </a:br>
            <a:endParaRPr lang="de-DE" sz="2700" b="0" strike="noStrike" spc="-1" dirty="0">
              <a:solidFill>
                <a:srgbClr val="000000"/>
              </a:solidFill>
              <a:latin typeface="Real Text Pro Book" panose="020B0604020204020204" pitchFamily="34" charset="0"/>
            </a:endParaRPr>
          </a:p>
        </p:txBody>
      </p:sp>
      <p:sp>
        <p:nvSpPr>
          <p:cNvPr id="6" name="Foliennummernplatzhalter 5">
            <a:extLst>
              <a:ext uri="{FF2B5EF4-FFF2-40B4-BE49-F238E27FC236}">
                <a16:creationId xmlns:a16="http://schemas.microsoft.com/office/drawing/2014/main" id="{AEA2DCB1-21E9-07C5-2AD2-72C0BF2C1B42}"/>
              </a:ext>
            </a:extLst>
          </p:cNvPr>
          <p:cNvSpPr>
            <a:spLocks noGrp="1"/>
          </p:cNvSpPr>
          <p:nvPr>
            <p:ph type="sldNum" sz="quarter" idx="12"/>
          </p:nvPr>
        </p:nvSpPr>
        <p:spPr/>
        <p:txBody>
          <a:bodyPr/>
          <a:lstStyle/>
          <a:p>
            <a:fld id="{81BBED72-A05D-4C4B-84A9-76AC085090B6}" type="slidenum">
              <a:rPr lang="de-DE" smtClean="0"/>
              <a:t>14</a:t>
            </a:fld>
            <a:endParaRPr lang="de-DE"/>
          </a:p>
        </p:txBody>
      </p:sp>
    </p:spTree>
    <p:extLst>
      <p:ext uri="{BB962C8B-B14F-4D97-AF65-F5344CB8AC3E}">
        <p14:creationId xmlns:p14="http://schemas.microsoft.com/office/powerpoint/2010/main" val="216474656"/>
      </p:ext>
    </p:extLst>
  </p:cSld>
  <p:clrMapOvr>
    <a:masterClrMapping/>
  </p:clrMapOvr>
  <mc:AlternateContent xmlns:mc="http://schemas.openxmlformats.org/markup-compatibility/2006" xmlns:p14="http://schemas.microsoft.com/office/powerpoint/2010/main">
    <mc:Choice Requires="p14">
      <p:transition spd="slow" p14:dur="2000" advTm="3024"/>
    </mc:Choice>
    <mc:Fallback xmlns="">
      <p:transition spd="slow" advTm="302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78E46DE-16E7-C702-0786-D4CF3F311CC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grpSp>
        <p:nvGrpSpPr>
          <p:cNvPr id="2" name="Gruppieren 7">
            <a:extLst>
              <a:ext uri="{FF2B5EF4-FFF2-40B4-BE49-F238E27FC236}">
                <a16:creationId xmlns:a16="http://schemas.microsoft.com/office/drawing/2014/main" id="{ED105DDE-4C0C-8498-E723-C220B896CEC1}"/>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C5FA36B9-7DE7-3C20-9892-1F6AF6917822}"/>
                </a:ext>
              </a:extLst>
            </p:cNvPr>
            <p:cNvPicPr/>
            <p:nvPr/>
          </p:nvPicPr>
          <p:blipFill>
            <a:blip r:embed="rId4"/>
            <a:stretch/>
          </p:blipFill>
          <p:spPr>
            <a:xfrm>
              <a:off x="10111680" y="0"/>
              <a:ext cx="2080080" cy="1476360"/>
            </a:xfrm>
            <a:prstGeom prst="rect">
              <a:avLst/>
            </a:prstGeom>
            <a:ln w="0">
              <a:noFill/>
            </a:ln>
          </p:spPr>
        </p:pic>
        <p:pic>
          <p:nvPicPr>
            <p:cNvPr id="4" name="Grafik 3">
              <a:extLst>
                <a:ext uri="{FF2B5EF4-FFF2-40B4-BE49-F238E27FC236}">
                  <a16:creationId xmlns:a16="http://schemas.microsoft.com/office/drawing/2014/main" id="{AFA9D6CD-169D-8CB9-5BCA-C29FCDB45E58}"/>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9" name="Bildplatzhalter 7">
            <a:extLst>
              <a:ext uri="{FF2B5EF4-FFF2-40B4-BE49-F238E27FC236}">
                <a16:creationId xmlns:a16="http://schemas.microsoft.com/office/drawing/2014/main" id="{D88D93D9-DC3E-FB2C-BB02-B1446B04C8C5}"/>
              </a:ext>
            </a:extLst>
          </p:cNvPr>
          <p:cNvSpPr txBox="1">
            <a:spLocks/>
          </p:cNvSpPr>
          <p:nvPr/>
        </p:nvSpPr>
        <p:spPr>
          <a:xfrm rot="2397487">
            <a:off x="6616573" y="987329"/>
            <a:ext cx="4652598" cy="4186460"/>
          </a:xfrm>
          <a:prstGeom prst="hexagon">
            <a:avLst>
              <a:gd name="adj" fmla="val 28810"/>
              <a:gd name="vf" fmla="val 115470"/>
            </a:avLst>
          </a:prstGeom>
          <a:solidFill>
            <a:srgbClr val="FFD205"/>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11" name="Bildplatzhalter 7">
            <a:extLst>
              <a:ext uri="{FF2B5EF4-FFF2-40B4-BE49-F238E27FC236}">
                <a16:creationId xmlns:a16="http://schemas.microsoft.com/office/drawing/2014/main" id="{5B598928-56F9-0C5F-8BC6-028075CE381C}"/>
              </a:ext>
            </a:extLst>
          </p:cNvPr>
          <p:cNvSpPr txBox="1">
            <a:spLocks/>
          </p:cNvSpPr>
          <p:nvPr/>
        </p:nvSpPr>
        <p:spPr>
          <a:xfrm rot="2397487">
            <a:off x="-29585" y="728819"/>
            <a:ext cx="5036828" cy="4614480"/>
          </a:xfrm>
          <a:prstGeom prst="hexagon">
            <a:avLst>
              <a:gd name="adj" fmla="val 28810"/>
              <a:gd name="vf" fmla="val 115470"/>
            </a:avLst>
          </a:prstGeom>
          <a:solidFill>
            <a:srgbClr val="BCE4FA"/>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10" name="Bildplatzhalter 7">
            <a:extLst>
              <a:ext uri="{FF2B5EF4-FFF2-40B4-BE49-F238E27FC236}">
                <a16:creationId xmlns:a16="http://schemas.microsoft.com/office/drawing/2014/main" id="{A8F1C0D0-9DD0-086C-3CA5-F5249CB1FC48}"/>
              </a:ext>
            </a:extLst>
          </p:cNvPr>
          <p:cNvSpPr txBox="1">
            <a:spLocks/>
          </p:cNvSpPr>
          <p:nvPr/>
        </p:nvSpPr>
        <p:spPr>
          <a:xfrm rot="2397487">
            <a:off x="3910338" y="2619756"/>
            <a:ext cx="4480091" cy="3885045"/>
          </a:xfrm>
          <a:prstGeom prst="hexagon">
            <a:avLst>
              <a:gd name="adj" fmla="val 28810"/>
              <a:gd name="vf" fmla="val 115470"/>
            </a:avLst>
          </a:prstGeom>
          <a:solidFill>
            <a:srgbClr val="FF9393"/>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13" name="Titel 1">
            <a:extLst>
              <a:ext uri="{FF2B5EF4-FFF2-40B4-BE49-F238E27FC236}">
                <a16:creationId xmlns:a16="http://schemas.microsoft.com/office/drawing/2014/main" id="{27078708-5C65-5BD2-0A80-0571CD8B072F}"/>
              </a:ext>
            </a:extLst>
          </p:cNvPr>
          <p:cNvSpPr/>
          <p:nvPr/>
        </p:nvSpPr>
        <p:spPr>
          <a:xfrm>
            <a:off x="756360" y="3036059"/>
            <a:ext cx="3242864" cy="46105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marL="514350" indent="-514350">
              <a:lnSpc>
                <a:spcPts val="2701"/>
              </a:lnSpc>
              <a:buAutoNum type="arabicPeriod"/>
            </a:pPr>
            <a:r>
              <a:rPr lang="de-DE" sz="2700" b="1" spc="-1" dirty="0">
                <a:latin typeface="Real Text Pro Demibold" panose="020B0503050000020004" pitchFamily="34" charset="0"/>
                <a:ea typeface="Real Text Pro Demibold" panose="020B0503050000020004" pitchFamily="34" charset="0"/>
              </a:rPr>
              <a:t>Auslosung der Rollen</a:t>
            </a:r>
          </a:p>
          <a:p>
            <a:pPr marL="514350" indent="-514350">
              <a:lnSpc>
                <a:spcPts val="2701"/>
              </a:lnSpc>
              <a:buAutoNum type="arabicPeriod"/>
            </a:pPr>
            <a:endParaRPr lang="de-DE" sz="2700" b="1" spc="-1" dirty="0">
              <a:latin typeface="Real Text Pro Demibold" panose="020B0503050000020004" pitchFamily="34" charset="0"/>
              <a:ea typeface="Real Text Pro Demibold" panose="020B0503050000020004" pitchFamily="34" charset="0"/>
            </a:endParaRPr>
          </a:p>
          <a:p>
            <a:pPr marL="514350" indent="-514350">
              <a:lnSpc>
                <a:spcPts val="2701"/>
              </a:lnSpc>
              <a:buAutoNum type="arabicPeriod"/>
            </a:pPr>
            <a:r>
              <a:rPr lang="de-DE" sz="2700" b="1" spc="-1" dirty="0">
                <a:latin typeface="Real Text Pro Demibold" panose="020B0503050000020004" pitchFamily="34" charset="0"/>
                <a:ea typeface="Real Text Pro Demibold" panose="020B0503050000020004" pitchFamily="34" charset="0"/>
              </a:rPr>
              <a:t>Material lesen und Austausch in der Gruppe</a:t>
            </a:r>
          </a:p>
        </p:txBody>
      </p:sp>
      <p:sp>
        <p:nvSpPr>
          <p:cNvPr id="5" name="PlaceHolder 2">
            <a:extLst>
              <a:ext uri="{FF2B5EF4-FFF2-40B4-BE49-F238E27FC236}">
                <a16:creationId xmlns:a16="http://schemas.microsoft.com/office/drawing/2014/main" id="{00FEAD2D-0492-64BB-4F6D-F8CC2D3BD5D8}"/>
              </a:ext>
            </a:extLst>
          </p:cNvPr>
          <p:cNvSpPr/>
          <p:nvPr/>
        </p:nvSpPr>
        <p:spPr>
          <a:xfrm>
            <a:off x="756360" y="44640"/>
            <a:ext cx="9131040"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Der Spielablauf</a:t>
            </a:r>
            <a:endParaRPr lang="de-DE" sz="2700" b="0" strike="noStrike" spc="-1" dirty="0">
              <a:latin typeface="Arial"/>
            </a:endParaRPr>
          </a:p>
        </p:txBody>
      </p:sp>
      <p:sp>
        <p:nvSpPr>
          <p:cNvPr id="24" name="Titel 1">
            <a:extLst>
              <a:ext uri="{FF2B5EF4-FFF2-40B4-BE49-F238E27FC236}">
                <a16:creationId xmlns:a16="http://schemas.microsoft.com/office/drawing/2014/main" id="{DFABA042-E6E1-4720-A375-B4A30AEE8082}"/>
              </a:ext>
            </a:extLst>
          </p:cNvPr>
          <p:cNvSpPr/>
          <p:nvPr/>
        </p:nvSpPr>
        <p:spPr>
          <a:xfrm>
            <a:off x="756360" y="3691081"/>
            <a:ext cx="3654633" cy="72505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pPr>
            <a:r>
              <a:rPr lang="de-DE" sz="2700" b="1" spc="-1" dirty="0">
                <a:latin typeface="Real Text Pro Demibold" panose="020B0503050000020004" pitchFamily="34" charset="0"/>
                <a:ea typeface="Real Text Pro Demibold" panose="020B0503050000020004" pitchFamily="34" charset="0"/>
              </a:rPr>
              <a:t>3. Informelle Verhandlungen</a:t>
            </a:r>
          </a:p>
        </p:txBody>
      </p:sp>
      <p:sp>
        <p:nvSpPr>
          <p:cNvPr id="25" name="Titel 1">
            <a:extLst>
              <a:ext uri="{FF2B5EF4-FFF2-40B4-BE49-F238E27FC236}">
                <a16:creationId xmlns:a16="http://schemas.microsoft.com/office/drawing/2014/main" id="{13C70054-26AD-41C9-96C9-CDC95EA9F594}"/>
              </a:ext>
            </a:extLst>
          </p:cNvPr>
          <p:cNvSpPr/>
          <p:nvPr/>
        </p:nvSpPr>
        <p:spPr>
          <a:xfrm>
            <a:off x="4978035" y="3578156"/>
            <a:ext cx="3028306" cy="128802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2700" b="1" spc="-1" dirty="0">
                <a:latin typeface="Real Text Pro Demibold" panose="020B0503050000020004" pitchFamily="34" charset="0"/>
                <a:ea typeface="Real Text Pro Demibold" panose="020B0503050000020004" pitchFamily="34" charset="0"/>
              </a:rPr>
              <a:t>4. Bürgerdialog Mitthausen, mit abschließender Wahl</a:t>
            </a:r>
          </a:p>
        </p:txBody>
      </p:sp>
      <p:sp>
        <p:nvSpPr>
          <p:cNvPr id="18" name="Titel 1">
            <a:extLst>
              <a:ext uri="{FF2B5EF4-FFF2-40B4-BE49-F238E27FC236}">
                <a16:creationId xmlns:a16="http://schemas.microsoft.com/office/drawing/2014/main" id="{B2B3CCEB-4027-4911-A129-A1F8EE38B9A6}"/>
              </a:ext>
            </a:extLst>
          </p:cNvPr>
          <p:cNvSpPr/>
          <p:nvPr/>
        </p:nvSpPr>
        <p:spPr>
          <a:xfrm>
            <a:off x="7730270" y="1977574"/>
            <a:ext cx="3028306" cy="6582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pPr>
            <a:r>
              <a:rPr lang="de-DE" sz="2700" b="1" spc="-1" dirty="0">
                <a:latin typeface="Real Text Pro Demibold" panose="020B0503050000020004" pitchFamily="34" charset="0"/>
                <a:ea typeface="Real Text Pro Demibold" panose="020B0503050000020004" pitchFamily="34" charset="0"/>
              </a:rPr>
              <a:t>5. Auswertung und offene Fragen</a:t>
            </a:r>
          </a:p>
        </p:txBody>
      </p:sp>
    </p:spTree>
    <p:extLst>
      <p:ext uri="{BB962C8B-B14F-4D97-AF65-F5344CB8AC3E}">
        <p14:creationId xmlns:p14="http://schemas.microsoft.com/office/powerpoint/2010/main" val="200323202"/>
      </p:ext>
    </p:extLst>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P spid="13" grpId="0"/>
      <p:bldP spid="24" grpId="0"/>
      <p:bldP spid="2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45378D36-6037-120E-8091-CB4C56F7E838}"/>
              </a:ext>
            </a:extLst>
          </p:cNvPr>
          <p:cNvSpPr>
            <a:spLocks noGrp="1" noRot="1" noMove="1" noResize="1" noEditPoints="1" noAdjustHandles="1" noChangeArrowheads="1" noChangeShapeType="1"/>
          </p:cNvSpPr>
          <p:nvPr/>
        </p:nvSpPr>
        <p:spPr>
          <a:xfrm>
            <a:off x="0" y="1260"/>
            <a:ext cx="12195451" cy="6859966"/>
          </a:xfrm>
          <a:custGeom>
            <a:avLst/>
            <a:gdLst>
              <a:gd name="connsiteX0" fmla="*/ 0 w 12195451"/>
              <a:gd name="connsiteY0" fmla="*/ 0 h 6859966"/>
              <a:gd name="connsiteX1" fmla="*/ 12195451 w 12195451"/>
              <a:gd name="connsiteY1" fmla="*/ 0 h 6859966"/>
              <a:gd name="connsiteX2" fmla="*/ 12195451 w 12195451"/>
              <a:gd name="connsiteY2" fmla="*/ 6859967 h 6859966"/>
              <a:gd name="connsiteX3" fmla="*/ 0 w 12195451"/>
              <a:gd name="connsiteY3" fmla="*/ 6859967 h 6859966"/>
            </a:gdLst>
            <a:ahLst/>
            <a:cxnLst>
              <a:cxn ang="0">
                <a:pos x="connsiteX0" y="connsiteY0"/>
              </a:cxn>
              <a:cxn ang="0">
                <a:pos x="connsiteX1" y="connsiteY1"/>
              </a:cxn>
              <a:cxn ang="0">
                <a:pos x="connsiteX2" y="connsiteY2"/>
              </a:cxn>
              <a:cxn ang="0">
                <a:pos x="connsiteX3" y="connsiteY3"/>
              </a:cxn>
            </a:cxnLst>
            <a:rect l="l" t="t" r="r" b="b"/>
            <a:pathLst>
              <a:path w="12195451" h="6859966">
                <a:moveTo>
                  <a:pt x="0" y="0"/>
                </a:moveTo>
                <a:lnTo>
                  <a:pt x="12195451" y="0"/>
                </a:lnTo>
                <a:lnTo>
                  <a:pt x="12195451" y="6859967"/>
                </a:lnTo>
                <a:lnTo>
                  <a:pt x="0" y="6859967"/>
                </a:lnTo>
                <a:close/>
              </a:path>
            </a:pathLst>
          </a:custGeom>
          <a:solidFill>
            <a:srgbClr val="FFE596"/>
          </a:solidFill>
          <a:ln w="13442" cap="flat">
            <a:noFill/>
            <a:prstDash val="solid"/>
            <a:miter/>
          </a:ln>
        </p:spPr>
        <p:txBody>
          <a:bodyPr rtlCol="0" anchor="ctr"/>
          <a:lstStyle/>
          <a:p>
            <a:endParaRPr lang="de-DE"/>
          </a:p>
        </p:txBody>
      </p:sp>
      <p:pic>
        <p:nvPicPr>
          <p:cNvPr id="6" name="Grafik 5">
            <a:extLst>
              <a:ext uri="{FF2B5EF4-FFF2-40B4-BE49-F238E27FC236}">
                <a16:creationId xmlns:a16="http://schemas.microsoft.com/office/drawing/2014/main" id="{FBC3EC9D-C4AE-C2FD-566F-7C2A2AAD0CEA}"/>
              </a:ext>
            </a:extLst>
          </p:cNvPr>
          <p:cNvPicPr>
            <a:picLocks noChangeAspect="1"/>
          </p:cNvPicPr>
          <p:nvPr/>
        </p:nvPicPr>
        <p:blipFill>
          <a:blip r:embed="rId3"/>
          <a:stretch>
            <a:fillRect/>
          </a:stretch>
        </p:blipFill>
        <p:spPr>
          <a:xfrm rot="10800000" flipV="1">
            <a:off x="593578" y="3700807"/>
            <a:ext cx="1006730" cy="2094129"/>
          </a:xfrm>
          <a:custGeom>
            <a:avLst/>
            <a:gdLst>
              <a:gd name="connsiteX0" fmla="*/ -74 w 1006730"/>
              <a:gd name="connsiteY0" fmla="*/ 29 h 2094129"/>
              <a:gd name="connsiteX1" fmla="*/ 1006656 w 1006730"/>
              <a:gd name="connsiteY1" fmla="*/ 29 h 2094129"/>
              <a:gd name="connsiteX2" fmla="*/ 1006656 w 1006730"/>
              <a:gd name="connsiteY2" fmla="*/ 2094158 h 2094129"/>
              <a:gd name="connsiteX3" fmla="*/ -74 w 1006730"/>
              <a:gd name="connsiteY3" fmla="*/ 2094158 h 2094129"/>
            </a:gdLst>
            <a:ahLst/>
            <a:cxnLst>
              <a:cxn ang="0">
                <a:pos x="connsiteX0" y="connsiteY0"/>
              </a:cxn>
              <a:cxn ang="0">
                <a:pos x="connsiteX1" y="connsiteY1"/>
              </a:cxn>
              <a:cxn ang="0">
                <a:pos x="connsiteX2" y="connsiteY2"/>
              </a:cxn>
              <a:cxn ang="0">
                <a:pos x="connsiteX3" y="connsiteY3"/>
              </a:cxn>
            </a:cxnLst>
            <a:rect l="l" t="t" r="r" b="b"/>
            <a:pathLst>
              <a:path w="1006730" h="2094129">
                <a:moveTo>
                  <a:pt x="-74" y="29"/>
                </a:moveTo>
                <a:lnTo>
                  <a:pt x="1006656" y="29"/>
                </a:lnTo>
                <a:lnTo>
                  <a:pt x="1006656" y="2094158"/>
                </a:lnTo>
                <a:lnTo>
                  <a:pt x="-74" y="2094158"/>
                </a:lnTo>
                <a:close/>
              </a:path>
            </a:pathLst>
          </a:custGeom>
        </p:spPr>
      </p:pic>
      <p:pic>
        <p:nvPicPr>
          <p:cNvPr id="9" name="Grafik 8">
            <a:extLst>
              <a:ext uri="{FF2B5EF4-FFF2-40B4-BE49-F238E27FC236}">
                <a16:creationId xmlns:a16="http://schemas.microsoft.com/office/drawing/2014/main" id="{227A9983-1D49-CCBE-0F86-22509ED10708}"/>
              </a:ext>
            </a:extLst>
          </p:cNvPr>
          <p:cNvPicPr>
            <a:picLocks noChangeAspect="1"/>
          </p:cNvPicPr>
          <p:nvPr/>
        </p:nvPicPr>
        <p:blipFill>
          <a:blip r:embed="rId4"/>
          <a:stretch>
            <a:fillRect/>
          </a:stretch>
        </p:blipFill>
        <p:spPr>
          <a:xfrm rot="10800000" flipV="1">
            <a:off x="4786542" y="2591628"/>
            <a:ext cx="1006730" cy="2094129"/>
          </a:xfrm>
          <a:custGeom>
            <a:avLst/>
            <a:gdLst>
              <a:gd name="connsiteX0" fmla="*/ 237 w 1006730"/>
              <a:gd name="connsiteY0" fmla="*/ -54 h 2094129"/>
              <a:gd name="connsiteX1" fmla="*/ 1006968 w 1006730"/>
              <a:gd name="connsiteY1" fmla="*/ -54 h 2094129"/>
              <a:gd name="connsiteX2" fmla="*/ 1006968 w 1006730"/>
              <a:gd name="connsiteY2" fmla="*/ 2094075 h 2094129"/>
              <a:gd name="connsiteX3" fmla="*/ 237 w 1006730"/>
              <a:gd name="connsiteY3" fmla="*/ 2094075 h 2094129"/>
            </a:gdLst>
            <a:ahLst/>
            <a:cxnLst>
              <a:cxn ang="0">
                <a:pos x="connsiteX0" y="connsiteY0"/>
              </a:cxn>
              <a:cxn ang="0">
                <a:pos x="connsiteX1" y="connsiteY1"/>
              </a:cxn>
              <a:cxn ang="0">
                <a:pos x="connsiteX2" y="connsiteY2"/>
              </a:cxn>
              <a:cxn ang="0">
                <a:pos x="connsiteX3" y="connsiteY3"/>
              </a:cxn>
            </a:cxnLst>
            <a:rect l="l" t="t" r="r" b="b"/>
            <a:pathLst>
              <a:path w="1006730" h="2094129">
                <a:moveTo>
                  <a:pt x="237" y="-54"/>
                </a:moveTo>
                <a:lnTo>
                  <a:pt x="1006968" y="-54"/>
                </a:lnTo>
                <a:lnTo>
                  <a:pt x="1006968" y="2094075"/>
                </a:lnTo>
                <a:lnTo>
                  <a:pt x="237" y="2094075"/>
                </a:lnTo>
                <a:close/>
              </a:path>
            </a:pathLst>
          </a:custGeom>
        </p:spPr>
      </p:pic>
      <p:pic>
        <p:nvPicPr>
          <p:cNvPr id="11" name="Grafik 10">
            <a:extLst>
              <a:ext uri="{FF2B5EF4-FFF2-40B4-BE49-F238E27FC236}">
                <a16:creationId xmlns:a16="http://schemas.microsoft.com/office/drawing/2014/main" id="{7E5E0651-6697-2E16-58A1-3F80AA2832D0}"/>
              </a:ext>
            </a:extLst>
          </p:cNvPr>
          <p:cNvPicPr>
            <a:picLocks noChangeAspect="1"/>
          </p:cNvPicPr>
          <p:nvPr/>
        </p:nvPicPr>
        <p:blipFill>
          <a:blip r:embed="rId5"/>
          <a:stretch>
            <a:fillRect/>
          </a:stretch>
        </p:blipFill>
        <p:spPr>
          <a:xfrm rot="10800000" flipV="1">
            <a:off x="1788399" y="1546043"/>
            <a:ext cx="1006730" cy="2094129"/>
          </a:xfrm>
          <a:custGeom>
            <a:avLst/>
            <a:gdLst>
              <a:gd name="connsiteX0" fmla="*/ 14 w 1006730"/>
              <a:gd name="connsiteY0" fmla="*/ -132 h 2094129"/>
              <a:gd name="connsiteX1" fmla="*/ 1006745 w 1006730"/>
              <a:gd name="connsiteY1" fmla="*/ -132 h 2094129"/>
              <a:gd name="connsiteX2" fmla="*/ 1006745 w 1006730"/>
              <a:gd name="connsiteY2" fmla="*/ 2093997 h 2094129"/>
              <a:gd name="connsiteX3" fmla="*/ 14 w 1006730"/>
              <a:gd name="connsiteY3" fmla="*/ 2093997 h 2094129"/>
            </a:gdLst>
            <a:ahLst/>
            <a:cxnLst>
              <a:cxn ang="0">
                <a:pos x="connsiteX0" y="connsiteY0"/>
              </a:cxn>
              <a:cxn ang="0">
                <a:pos x="connsiteX1" y="connsiteY1"/>
              </a:cxn>
              <a:cxn ang="0">
                <a:pos x="connsiteX2" y="connsiteY2"/>
              </a:cxn>
              <a:cxn ang="0">
                <a:pos x="connsiteX3" y="connsiteY3"/>
              </a:cxn>
            </a:cxnLst>
            <a:rect l="l" t="t" r="r" b="b"/>
            <a:pathLst>
              <a:path w="1006730" h="2094129">
                <a:moveTo>
                  <a:pt x="14" y="-132"/>
                </a:moveTo>
                <a:lnTo>
                  <a:pt x="1006745" y="-132"/>
                </a:lnTo>
                <a:lnTo>
                  <a:pt x="1006745" y="2093997"/>
                </a:lnTo>
                <a:lnTo>
                  <a:pt x="14" y="2093997"/>
                </a:lnTo>
                <a:close/>
              </a:path>
            </a:pathLst>
          </a:custGeom>
        </p:spPr>
      </p:pic>
      <p:pic>
        <p:nvPicPr>
          <p:cNvPr id="13" name="Grafik 12">
            <a:extLst>
              <a:ext uri="{FF2B5EF4-FFF2-40B4-BE49-F238E27FC236}">
                <a16:creationId xmlns:a16="http://schemas.microsoft.com/office/drawing/2014/main" id="{9EEFF57B-4BCE-10CF-565E-F954CC2CDC25}"/>
              </a:ext>
            </a:extLst>
          </p:cNvPr>
          <p:cNvPicPr>
            <a:picLocks noChangeAspect="1"/>
          </p:cNvPicPr>
          <p:nvPr/>
        </p:nvPicPr>
        <p:blipFill>
          <a:blip r:embed="rId6"/>
          <a:stretch>
            <a:fillRect/>
          </a:stretch>
        </p:blipFill>
        <p:spPr>
          <a:xfrm>
            <a:off x="10531145" y="4246254"/>
            <a:ext cx="1006730" cy="2094129"/>
          </a:xfrm>
          <a:custGeom>
            <a:avLst/>
            <a:gdLst>
              <a:gd name="connsiteX0" fmla="*/ 665 w 1006730"/>
              <a:gd name="connsiteY0" fmla="*/ 69 h 2094129"/>
              <a:gd name="connsiteX1" fmla="*/ 1007395 w 1006730"/>
              <a:gd name="connsiteY1" fmla="*/ 69 h 2094129"/>
              <a:gd name="connsiteX2" fmla="*/ 1007395 w 1006730"/>
              <a:gd name="connsiteY2" fmla="*/ 2094198 h 2094129"/>
              <a:gd name="connsiteX3" fmla="*/ 665 w 1006730"/>
              <a:gd name="connsiteY3" fmla="*/ 2094198 h 2094129"/>
            </a:gdLst>
            <a:ahLst/>
            <a:cxnLst>
              <a:cxn ang="0">
                <a:pos x="connsiteX0" y="connsiteY0"/>
              </a:cxn>
              <a:cxn ang="0">
                <a:pos x="connsiteX1" y="connsiteY1"/>
              </a:cxn>
              <a:cxn ang="0">
                <a:pos x="connsiteX2" y="connsiteY2"/>
              </a:cxn>
              <a:cxn ang="0">
                <a:pos x="connsiteX3" y="connsiteY3"/>
              </a:cxn>
            </a:cxnLst>
            <a:rect l="l" t="t" r="r" b="b"/>
            <a:pathLst>
              <a:path w="1006730" h="2094129">
                <a:moveTo>
                  <a:pt x="665" y="69"/>
                </a:moveTo>
                <a:lnTo>
                  <a:pt x="1007395" y="69"/>
                </a:lnTo>
                <a:lnTo>
                  <a:pt x="1007395" y="2094198"/>
                </a:lnTo>
                <a:lnTo>
                  <a:pt x="665" y="2094198"/>
                </a:lnTo>
                <a:close/>
              </a:path>
            </a:pathLst>
          </a:custGeom>
        </p:spPr>
      </p:pic>
      <p:pic>
        <p:nvPicPr>
          <p:cNvPr id="14" name="Grafik 13">
            <a:extLst>
              <a:ext uri="{FF2B5EF4-FFF2-40B4-BE49-F238E27FC236}">
                <a16:creationId xmlns:a16="http://schemas.microsoft.com/office/drawing/2014/main" id="{FF5E86A7-FA35-452F-65B8-F5F6AF45EB0B}"/>
              </a:ext>
            </a:extLst>
          </p:cNvPr>
          <p:cNvPicPr>
            <a:picLocks noChangeAspect="1"/>
          </p:cNvPicPr>
          <p:nvPr/>
        </p:nvPicPr>
        <p:blipFill>
          <a:blip r:embed="rId7"/>
          <a:stretch>
            <a:fillRect/>
          </a:stretch>
        </p:blipFill>
        <p:spPr>
          <a:xfrm>
            <a:off x="8166108" y="754022"/>
            <a:ext cx="1377801" cy="2094129"/>
          </a:xfrm>
          <a:custGeom>
            <a:avLst/>
            <a:gdLst>
              <a:gd name="connsiteX0" fmla="*/ 445 w 1377801"/>
              <a:gd name="connsiteY0" fmla="*/ -191 h 2094129"/>
              <a:gd name="connsiteX1" fmla="*/ 1378247 w 1377801"/>
              <a:gd name="connsiteY1" fmla="*/ -191 h 2094129"/>
              <a:gd name="connsiteX2" fmla="*/ 1378247 w 1377801"/>
              <a:gd name="connsiteY2" fmla="*/ 2093938 h 2094129"/>
              <a:gd name="connsiteX3" fmla="*/ 445 w 1377801"/>
              <a:gd name="connsiteY3" fmla="*/ 2093938 h 2094129"/>
            </a:gdLst>
            <a:ahLst/>
            <a:cxnLst>
              <a:cxn ang="0">
                <a:pos x="connsiteX0" y="connsiteY0"/>
              </a:cxn>
              <a:cxn ang="0">
                <a:pos x="connsiteX1" y="connsiteY1"/>
              </a:cxn>
              <a:cxn ang="0">
                <a:pos x="connsiteX2" y="connsiteY2"/>
              </a:cxn>
              <a:cxn ang="0">
                <a:pos x="connsiteX3" y="connsiteY3"/>
              </a:cxn>
            </a:cxnLst>
            <a:rect l="l" t="t" r="r" b="b"/>
            <a:pathLst>
              <a:path w="1377801" h="2094129">
                <a:moveTo>
                  <a:pt x="445" y="-191"/>
                </a:moveTo>
                <a:lnTo>
                  <a:pt x="1378247" y="-191"/>
                </a:lnTo>
                <a:lnTo>
                  <a:pt x="1378247" y="2093938"/>
                </a:lnTo>
                <a:lnTo>
                  <a:pt x="445" y="2093938"/>
                </a:lnTo>
                <a:close/>
              </a:path>
            </a:pathLst>
          </a:custGeom>
        </p:spPr>
      </p:pic>
      <p:grpSp>
        <p:nvGrpSpPr>
          <p:cNvPr id="7" name="Gruppieren 7">
            <a:extLst>
              <a:ext uri="{FF2B5EF4-FFF2-40B4-BE49-F238E27FC236}">
                <a16:creationId xmlns:a16="http://schemas.microsoft.com/office/drawing/2014/main" id="{BD30CD4E-61BA-21A4-A128-688B3EF139F7}"/>
              </a:ext>
            </a:extLst>
          </p:cNvPr>
          <p:cNvGrpSpPr/>
          <p:nvPr/>
        </p:nvGrpSpPr>
        <p:grpSpPr>
          <a:xfrm>
            <a:off x="10111680" y="0"/>
            <a:ext cx="2080080" cy="1476360"/>
            <a:chOff x="10111680" y="0"/>
            <a:chExt cx="2080080" cy="1476360"/>
          </a:xfrm>
        </p:grpSpPr>
        <p:pic>
          <p:nvPicPr>
            <p:cNvPr id="8" name="Grafik 8">
              <a:extLst>
                <a:ext uri="{FF2B5EF4-FFF2-40B4-BE49-F238E27FC236}">
                  <a16:creationId xmlns:a16="http://schemas.microsoft.com/office/drawing/2014/main" id="{E767DFC6-D4A1-184A-A1C7-D3A148338384}"/>
                </a:ext>
              </a:extLst>
            </p:cNvPr>
            <p:cNvPicPr/>
            <p:nvPr/>
          </p:nvPicPr>
          <p:blipFill>
            <a:blip r:embed="rId8"/>
            <a:stretch/>
          </p:blipFill>
          <p:spPr>
            <a:xfrm>
              <a:off x="10111680" y="0"/>
              <a:ext cx="2080080" cy="1476360"/>
            </a:xfrm>
            <a:prstGeom prst="rect">
              <a:avLst/>
            </a:prstGeom>
            <a:ln w="0">
              <a:noFill/>
            </a:ln>
          </p:spPr>
        </p:pic>
        <p:pic>
          <p:nvPicPr>
            <p:cNvPr id="10" name="Grafik 9">
              <a:extLst>
                <a:ext uri="{FF2B5EF4-FFF2-40B4-BE49-F238E27FC236}">
                  <a16:creationId xmlns:a16="http://schemas.microsoft.com/office/drawing/2014/main" id="{9494FD4C-DEEC-FAAF-16F3-BA63458C2CD3}"/>
                </a:ext>
              </a:extLst>
            </p:cNvPr>
            <p:cNvPicPr/>
            <p:nvPr/>
          </p:nvPicPr>
          <p:blipFill>
            <a:blip r:embed="rId9"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12" name="PlaceHolder 2">
            <a:extLst>
              <a:ext uri="{FF2B5EF4-FFF2-40B4-BE49-F238E27FC236}">
                <a16:creationId xmlns:a16="http://schemas.microsoft.com/office/drawing/2014/main" id="{06DC6E40-0838-9527-FC51-E3997E2DEA82}"/>
              </a:ext>
            </a:extLst>
          </p:cNvPr>
          <p:cNvSpPr/>
          <p:nvPr/>
        </p:nvSpPr>
        <p:spPr>
          <a:xfrm>
            <a:off x="756360" y="44640"/>
            <a:ext cx="9131040"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Regeln</a:t>
            </a:r>
            <a:endParaRPr lang="de-DE" sz="2700" b="0" strike="noStrike" spc="-1" dirty="0">
              <a:latin typeface="Arial"/>
            </a:endParaRPr>
          </a:p>
        </p:txBody>
      </p:sp>
      <p:sp>
        <p:nvSpPr>
          <p:cNvPr id="5" name="Foliennummernplatzhalter 4">
            <a:extLst>
              <a:ext uri="{FF2B5EF4-FFF2-40B4-BE49-F238E27FC236}">
                <a16:creationId xmlns:a16="http://schemas.microsoft.com/office/drawing/2014/main" id="{5B8C3E83-3AC6-9C72-3E1D-A3984F6E3A29}"/>
              </a:ext>
            </a:extLst>
          </p:cNvPr>
          <p:cNvSpPr>
            <a:spLocks noGrp="1"/>
          </p:cNvSpPr>
          <p:nvPr>
            <p:ph type="sldNum" sz="quarter" idx="12"/>
          </p:nvPr>
        </p:nvSpPr>
        <p:spPr/>
        <p:txBody>
          <a:bodyPr/>
          <a:lstStyle/>
          <a:p>
            <a:fld id="{81BBED72-A05D-4C4B-84A9-76AC085090B6}" type="slidenum">
              <a:rPr lang="de-DE" smtClean="0"/>
              <a:t>16</a:t>
            </a:fld>
            <a:endParaRPr lang="de-DE"/>
          </a:p>
        </p:txBody>
      </p:sp>
      <p:sp>
        <p:nvSpPr>
          <p:cNvPr id="78" name="Titel 1">
            <a:extLst>
              <a:ext uri="{FF2B5EF4-FFF2-40B4-BE49-F238E27FC236}">
                <a16:creationId xmlns:a16="http://schemas.microsoft.com/office/drawing/2014/main" id="{438473C8-EA47-FA0E-888A-8156A33E96F0}"/>
              </a:ext>
            </a:extLst>
          </p:cNvPr>
          <p:cNvSpPr/>
          <p:nvPr/>
        </p:nvSpPr>
        <p:spPr>
          <a:xfrm>
            <a:off x="1594693" y="4656531"/>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marR="0" algn="l" rtl="0"/>
            <a:r>
              <a:rPr lang="de-DE" sz="2400" b="1" i="0" u="none" strike="noStrike" baseline="30000" dirty="0">
                <a:solidFill>
                  <a:srgbClr val="000000"/>
                </a:solidFill>
                <a:latin typeface="Real Text Pro" panose="020B0504020204020204" pitchFamily="34" charset="0"/>
              </a:rPr>
              <a:t>Akzeptieren Sie die </a:t>
            </a:r>
          </a:p>
          <a:p>
            <a:pPr marR="0" algn="l" rtl="0"/>
            <a:r>
              <a:rPr lang="de-DE" sz="2400" b="1" i="0" u="none" strike="noStrike" baseline="30000" dirty="0">
                <a:solidFill>
                  <a:srgbClr val="000000"/>
                </a:solidFill>
                <a:latin typeface="Real Text Pro" panose="020B0504020204020204" pitchFamily="34" charset="0"/>
              </a:rPr>
              <a:t>Rollen der anderen</a:t>
            </a:r>
          </a:p>
        </p:txBody>
      </p:sp>
      <p:sp>
        <p:nvSpPr>
          <p:cNvPr id="79" name="Titel 1">
            <a:extLst>
              <a:ext uri="{FF2B5EF4-FFF2-40B4-BE49-F238E27FC236}">
                <a16:creationId xmlns:a16="http://schemas.microsoft.com/office/drawing/2014/main" id="{160D1ED3-292D-DEFD-4CC5-2687D9FB26B4}"/>
              </a:ext>
            </a:extLst>
          </p:cNvPr>
          <p:cNvSpPr/>
          <p:nvPr/>
        </p:nvSpPr>
        <p:spPr>
          <a:xfrm>
            <a:off x="2823013" y="1721726"/>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marR="0" algn="l" rtl="0"/>
            <a:r>
              <a:rPr lang="de-DE" sz="2400" b="1" i="0" u="none" strike="noStrike" baseline="30000" dirty="0">
                <a:solidFill>
                  <a:srgbClr val="000000"/>
                </a:solidFill>
                <a:latin typeface="Real Text Pro" panose="020B0504020204020204" pitchFamily="34" charset="0"/>
              </a:rPr>
              <a:t>Schlüpfen Sie </a:t>
            </a:r>
          </a:p>
          <a:p>
            <a:pPr marR="0" algn="l" rtl="0"/>
            <a:r>
              <a:rPr lang="de-DE" sz="2400" b="1" i="0" u="none" strike="noStrike" baseline="30000" dirty="0">
                <a:solidFill>
                  <a:srgbClr val="000000"/>
                </a:solidFill>
                <a:latin typeface="Real Text Pro" panose="020B0504020204020204" pitchFamily="34" charset="0"/>
              </a:rPr>
              <a:t>in Ihre Rolle</a:t>
            </a:r>
          </a:p>
        </p:txBody>
      </p:sp>
      <p:sp>
        <p:nvSpPr>
          <p:cNvPr id="80" name="Titel 1">
            <a:extLst>
              <a:ext uri="{FF2B5EF4-FFF2-40B4-BE49-F238E27FC236}">
                <a16:creationId xmlns:a16="http://schemas.microsoft.com/office/drawing/2014/main" id="{0A1ED7A3-89E7-F141-20C0-3AEE06D198CF}"/>
              </a:ext>
            </a:extLst>
          </p:cNvPr>
          <p:cNvSpPr/>
          <p:nvPr/>
        </p:nvSpPr>
        <p:spPr>
          <a:xfrm>
            <a:off x="5737654" y="3638693"/>
            <a:ext cx="3241851"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marR="0" algn="l" rtl="0"/>
            <a:r>
              <a:rPr lang="de-DE" sz="2400" b="1" i="0" u="none" strike="noStrike" baseline="30000" dirty="0">
                <a:solidFill>
                  <a:srgbClr val="000000"/>
                </a:solidFill>
                <a:latin typeface="Real Text Pro" panose="020B0504020204020204" pitchFamily="34" charset="0"/>
              </a:rPr>
              <a:t>Verkörpern Sie die Person und die Funktion Ihrer Rolle</a:t>
            </a:r>
          </a:p>
        </p:txBody>
      </p:sp>
      <p:sp>
        <p:nvSpPr>
          <p:cNvPr id="81" name="Titel 1">
            <a:extLst>
              <a:ext uri="{FF2B5EF4-FFF2-40B4-BE49-F238E27FC236}">
                <a16:creationId xmlns:a16="http://schemas.microsoft.com/office/drawing/2014/main" id="{FC1A5027-B938-36EB-68FD-2EE822CD7D56}"/>
              </a:ext>
            </a:extLst>
          </p:cNvPr>
          <p:cNvSpPr/>
          <p:nvPr/>
        </p:nvSpPr>
        <p:spPr>
          <a:xfrm>
            <a:off x="6300450" y="1263866"/>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marR="0" algn="l" rtl="0"/>
            <a:r>
              <a:rPr lang="de-DE" sz="2400" b="1" i="0" u="none" strike="noStrike" baseline="30000" dirty="0">
                <a:solidFill>
                  <a:srgbClr val="000000"/>
                </a:solidFill>
                <a:latin typeface="Real Text Pro" panose="020B0504020204020204" pitchFamily="34" charset="0"/>
              </a:rPr>
              <a:t>Lassen Sie Ihre eigene </a:t>
            </a:r>
          </a:p>
          <a:p>
            <a:pPr marR="0" algn="l" rtl="0"/>
            <a:r>
              <a:rPr lang="de-DE" sz="2400" b="1" i="0" u="none" strike="noStrike" baseline="30000" dirty="0">
                <a:solidFill>
                  <a:srgbClr val="000000"/>
                </a:solidFill>
                <a:latin typeface="Real Text Pro" panose="020B0504020204020204" pitchFamily="34" charset="0"/>
              </a:rPr>
              <a:t>Meinung hinter sich</a:t>
            </a:r>
          </a:p>
        </p:txBody>
      </p:sp>
      <p:sp>
        <p:nvSpPr>
          <p:cNvPr id="82" name="Titel 1">
            <a:extLst>
              <a:ext uri="{FF2B5EF4-FFF2-40B4-BE49-F238E27FC236}">
                <a16:creationId xmlns:a16="http://schemas.microsoft.com/office/drawing/2014/main" id="{7298D05D-F0AB-0CCA-1D83-31E68DDBF989}"/>
              </a:ext>
            </a:extLst>
          </p:cNvPr>
          <p:cNvSpPr/>
          <p:nvPr/>
        </p:nvSpPr>
        <p:spPr>
          <a:xfrm>
            <a:off x="7086601" y="5077798"/>
            <a:ext cx="3755196"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marR="0" algn="l" rtl="0"/>
            <a:r>
              <a:rPr lang="de-DE" sz="2400" b="1" i="0" u="none" strike="noStrike" baseline="30000" dirty="0">
                <a:solidFill>
                  <a:srgbClr val="000000"/>
                </a:solidFill>
                <a:latin typeface="Real Text Pro" panose="020B0504020204020204" pitchFamily="34" charset="0"/>
              </a:rPr>
              <a:t>Fair </a:t>
            </a:r>
            <a:r>
              <a:rPr lang="de-DE" sz="2400" b="1" i="0" u="none" strike="noStrike" baseline="30000" dirty="0" err="1">
                <a:solidFill>
                  <a:srgbClr val="000000"/>
                </a:solidFill>
                <a:latin typeface="Real Text Pro" panose="020B0504020204020204" pitchFamily="34" charset="0"/>
              </a:rPr>
              <a:t>play</a:t>
            </a:r>
            <a:r>
              <a:rPr lang="de-DE" sz="2400" b="1" i="0" u="none" strike="noStrike" baseline="30000" dirty="0">
                <a:solidFill>
                  <a:srgbClr val="000000"/>
                </a:solidFill>
                <a:latin typeface="Real Text Pro" panose="020B0504020204020204" pitchFamily="34" charset="0"/>
              </a:rPr>
              <a:t>: lassen Sie die anderen ausreden und folgen Sie den Bitten </a:t>
            </a:r>
          </a:p>
          <a:p>
            <a:pPr marR="0" algn="l" rtl="0"/>
            <a:r>
              <a:rPr lang="de-DE" sz="2400" b="1" i="0" u="none" strike="noStrike" baseline="30000" dirty="0">
                <a:solidFill>
                  <a:srgbClr val="000000"/>
                </a:solidFill>
                <a:latin typeface="Real Text Pro" panose="020B0504020204020204" pitchFamily="34" charset="0"/>
              </a:rPr>
              <a:t>der Moderation</a:t>
            </a:r>
          </a:p>
        </p:txBody>
      </p:sp>
    </p:spTree>
    <p:extLst>
      <p:ext uri="{BB962C8B-B14F-4D97-AF65-F5344CB8AC3E}">
        <p14:creationId xmlns:p14="http://schemas.microsoft.com/office/powerpoint/2010/main" val="260705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EA81834-72E5-013E-4D38-F1F828600C2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96482" cy="6858000"/>
          </a:xfrm>
          <a:prstGeom prst="rect">
            <a:avLst/>
          </a:prstGeom>
        </p:spPr>
      </p:pic>
      <p:grpSp>
        <p:nvGrpSpPr>
          <p:cNvPr id="7" name="Gruppieren 7">
            <a:extLst>
              <a:ext uri="{FF2B5EF4-FFF2-40B4-BE49-F238E27FC236}">
                <a16:creationId xmlns:a16="http://schemas.microsoft.com/office/drawing/2014/main" id="{BD30CD4E-61BA-21A4-A128-688B3EF139F7}"/>
              </a:ext>
            </a:extLst>
          </p:cNvPr>
          <p:cNvGrpSpPr/>
          <p:nvPr/>
        </p:nvGrpSpPr>
        <p:grpSpPr>
          <a:xfrm>
            <a:off x="10111680" y="0"/>
            <a:ext cx="2080080" cy="1476360"/>
            <a:chOff x="10111680" y="0"/>
            <a:chExt cx="2080080" cy="1476360"/>
          </a:xfrm>
        </p:grpSpPr>
        <p:pic>
          <p:nvPicPr>
            <p:cNvPr id="8" name="Grafik 8">
              <a:extLst>
                <a:ext uri="{FF2B5EF4-FFF2-40B4-BE49-F238E27FC236}">
                  <a16:creationId xmlns:a16="http://schemas.microsoft.com/office/drawing/2014/main" id="{E767DFC6-D4A1-184A-A1C7-D3A148338384}"/>
                </a:ext>
              </a:extLst>
            </p:cNvPr>
            <p:cNvPicPr/>
            <p:nvPr/>
          </p:nvPicPr>
          <p:blipFill>
            <a:blip r:embed="rId5"/>
            <a:stretch/>
          </p:blipFill>
          <p:spPr>
            <a:xfrm>
              <a:off x="10111680" y="0"/>
              <a:ext cx="2080080" cy="1476360"/>
            </a:xfrm>
            <a:prstGeom prst="rect">
              <a:avLst/>
            </a:prstGeom>
            <a:ln w="0">
              <a:noFill/>
            </a:ln>
          </p:spPr>
        </p:pic>
        <p:pic>
          <p:nvPicPr>
            <p:cNvPr id="10" name="Grafik 9">
              <a:extLst>
                <a:ext uri="{FF2B5EF4-FFF2-40B4-BE49-F238E27FC236}">
                  <a16:creationId xmlns:a16="http://schemas.microsoft.com/office/drawing/2014/main" id="{9494FD4C-DEEC-FAAF-16F3-BA63458C2CD3}"/>
                </a:ext>
              </a:extLst>
            </p:cNvPr>
            <p:cNvPicPr/>
            <p:nvPr/>
          </p:nvPicPr>
          <p:blipFill>
            <a:blip r:embed="rId6"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12" name="PlaceHolder 2">
            <a:extLst>
              <a:ext uri="{FF2B5EF4-FFF2-40B4-BE49-F238E27FC236}">
                <a16:creationId xmlns:a16="http://schemas.microsoft.com/office/drawing/2014/main" id="{06DC6E40-0838-9527-FC51-E3997E2DEA82}"/>
              </a:ext>
            </a:extLst>
          </p:cNvPr>
          <p:cNvSpPr/>
          <p:nvPr/>
        </p:nvSpPr>
        <p:spPr>
          <a:xfrm>
            <a:off x="756360" y="44640"/>
            <a:ext cx="9131040"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Auslosung</a:t>
            </a:r>
            <a:endParaRPr lang="de-DE" sz="2700" b="0" strike="noStrike" spc="-1" dirty="0">
              <a:latin typeface="Arial"/>
            </a:endParaRPr>
          </a:p>
        </p:txBody>
      </p:sp>
      <p:sp>
        <p:nvSpPr>
          <p:cNvPr id="6" name="Titel 1">
            <a:extLst>
              <a:ext uri="{FF2B5EF4-FFF2-40B4-BE49-F238E27FC236}">
                <a16:creationId xmlns:a16="http://schemas.microsoft.com/office/drawing/2014/main" id="{D0B9AF13-F5D0-9419-81AB-EF0B71046E58}"/>
              </a:ext>
            </a:extLst>
          </p:cNvPr>
          <p:cNvSpPr/>
          <p:nvPr/>
        </p:nvSpPr>
        <p:spPr>
          <a:xfrm>
            <a:off x="3500226" y="2008107"/>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buNone/>
            </a:pPr>
            <a:r>
              <a:rPr lang="de-DE" sz="1500" b="0" strike="noStrike" spc="-1" dirty="0">
                <a:latin typeface="Real Text Pro Book" panose="020B0604020204020204" pitchFamily="34" charset="0"/>
                <a:ea typeface="DejaVu Sans"/>
              </a:rPr>
              <a:t>Zusammenschluss</a:t>
            </a:r>
          </a:p>
          <a:p>
            <a:pPr>
              <a:lnSpc>
                <a:spcPts val="2000"/>
              </a:lnSpc>
              <a:buNone/>
            </a:pPr>
            <a:r>
              <a:rPr lang="de-DE" sz="1500" spc="-1" dirty="0">
                <a:latin typeface="Real Text Pro Book" panose="020B0604020204020204" pitchFamily="34" charset="0"/>
              </a:rPr>
              <a:t>von Umwelt-</a:t>
            </a:r>
          </a:p>
          <a:p>
            <a:pPr>
              <a:lnSpc>
                <a:spcPts val="2000"/>
              </a:lnSpc>
              <a:buNone/>
            </a:pPr>
            <a:r>
              <a:rPr lang="de-DE" sz="1500" b="0" strike="noStrike" spc="-1" dirty="0">
                <a:latin typeface="Real Text Pro Book" panose="020B0604020204020204" pitchFamily="34" charset="0"/>
              </a:rPr>
              <a:t>und Klimagruppen</a:t>
            </a:r>
          </a:p>
        </p:txBody>
      </p:sp>
      <p:sp>
        <p:nvSpPr>
          <p:cNvPr id="9" name="Titel 1">
            <a:extLst>
              <a:ext uri="{FF2B5EF4-FFF2-40B4-BE49-F238E27FC236}">
                <a16:creationId xmlns:a16="http://schemas.microsoft.com/office/drawing/2014/main" id="{EF26B7D2-1A4A-453C-411F-C77B6AF558B2}"/>
              </a:ext>
            </a:extLst>
          </p:cNvPr>
          <p:cNvSpPr/>
          <p:nvPr/>
        </p:nvSpPr>
        <p:spPr>
          <a:xfrm>
            <a:off x="7609591" y="2303005"/>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pPr>
            <a:r>
              <a:rPr lang="de-DE" sz="1500" b="0" strike="noStrike" spc="-1" dirty="0">
                <a:latin typeface="Real Text Pro Book" panose="020B0604020204020204" pitchFamily="34" charset="0"/>
                <a:ea typeface="DejaVu Sans"/>
              </a:rPr>
              <a:t>Bürgerinitiative </a:t>
            </a:r>
          </a:p>
          <a:p>
            <a:pPr>
              <a:lnSpc>
                <a:spcPts val="2000"/>
              </a:lnSpc>
            </a:pPr>
            <a:r>
              <a:rPr lang="de-DE" sz="1500" b="0" strike="noStrike" spc="-1" dirty="0">
                <a:latin typeface="Real Text Pro Book" panose="020B0604020204020204" pitchFamily="34" charset="0"/>
                <a:ea typeface="DejaVu Sans"/>
              </a:rPr>
              <a:t>„Endlagersuche </a:t>
            </a:r>
          </a:p>
          <a:p>
            <a:pPr>
              <a:lnSpc>
                <a:spcPts val="2000"/>
              </a:lnSpc>
            </a:pP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de-DE" sz="1500" b="0" strike="noStrike" spc="-1" dirty="0">
                <a:latin typeface="Real Text Pro Book" panose="020B0604020204020204" pitchFamily="34" charset="0"/>
              </a:rPr>
              <a:t> nein danke!“</a:t>
            </a:r>
          </a:p>
        </p:txBody>
      </p:sp>
      <p:sp>
        <p:nvSpPr>
          <p:cNvPr id="13" name="Titel 1">
            <a:extLst>
              <a:ext uri="{FF2B5EF4-FFF2-40B4-BE49-F238E27FC236}">
                <a16:creationId xmlns:a16="http://schemas.microsoft.com/office/drawing/2014/main" id="{62F75D4C-B46C-BC39-6156-B35BF2C93625}"/>
              </a:ext>
            </a:extLst>
          </p:cNvPr>
          <p:cNvSpPr/>
          <p:nvPr/>
        </p:nvSpPr>
        <p:spPr>
          <a:xfrm>
            <a:off x="8469555" y="4310434"/>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pPr>
            <a:r>
              <a:rPr lang="de-DE" sz="1500" b="0" strike="noStrike" spc="-1" dirty="0">
                <a:latin typeface="Real Text Pro Book" panose="020B0604020204020204" pitchFamily="34" charset="0"/>
                <a:ea typeface="DejaVu Sans"/>
              </a:rPr>
              <a:t>Bürgerinitiative </a:t>
            </a:r>
          </a:p>
          <a:p>
            <a:pPr>
              <a:lnSpc>
                <a:spcPts val="2000"/>
              </a:lnSpc>
            </a:pPr>
            <a:r>
              <a:rPr lang="de-DE" sz="1500" b="0" strike="noStrike" spc="-1" dirty="0">
                <a:latin typeface="Real Text Pro Book" panose="020B0604020204020204" pitchFamily="34" charset="0"/>
                <a:ea typeface="DejaVu Sans"/>
              </a:rPr>
              <a:t>„Dialog für ein </a:t>
            </a:r>
          </a:p>
          <a:p>
            <a:pPr>
              <a:lnSpc>
                <a:spcPts val="2000"/>
              </a:lnSpc>
            </a:pPr>
            <a:r>
              <a:rPr lang="de-DE" sz="1500" b="0" strike="noStrike" spc="-1" dirty="0">
                <a:latin typeface="Real Text Pro Book" panose="020B0604020204020204" pitchFamily="34" charset="0"/>
                <a:ea typeface="DejaVu Sans"/>
              </a:rPr>
              <a:t>sicheres Mitthausen</a:t>
            </a:r>
            <a:r>
              <a:rPr lang="de-DE" sz="1500" b="0" strike="noStrike" spc="-1" dirty="0">
                <a:latin typeface="Real Text Pro Book" panose="020B0604020204020204" pitchFamily="34" charset="0"/>
              </a:rPr>
              <a:t>!“</a:t>
            </a:r>
          </a:p>
        </p:txBody>
      </p:sp>
      <p:sp>
        <p:nvSpPr>
          <p:cNvPr id="14" name="Titel 1">
            <a:extLst>
              <a:ext uri="{FF2B5EF4-FFF2-40B4-BE49-F238E27FC236}">
                <a16:creationId xmlns:a16="http://schemas.microsoft.com/office/drawing/2014/main" id="{76A24B9D-AFA7-5EAF-97F5-6995FC88FC5C}"/>
              </a:ext>
            </a:extLst>
          </p:cNvPr>
          <p:cNvSpPr/>
          <p:nvPr/>
        </p:nvSpPr>
        <p:spPr>
          <a:xfrm>
            <a:off x="4588325" y="3422902"/>
            <a:ext cx="1929729"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buNone/>
            </a:pPr>
            <a:r>
              <a:rPr lang="de-DE" sz="1500" b="0" strike="noStrike" spc="-1" dirty="0">
                <a:latin typeface="Real Text Pro Book" panose="020B0604020204020204" pitchFamily="34" charset="0"/>
                <a:ea typeface="DejaVu Sans"/>
              </a:rPr>
              <a:t>Moderation</a:t>
            </a:r>
          </a:p>
          <a:p>
            <a:pPr>
              <a:lnSpc>
                <a:spcPts val="2000"/>
              </a:lnSpc>
              <a:buNone/>
            </a:pPr>
            <a:r>
              <a:rPr lang="de-DE" sz="1500" spc="-1" dirty="0">
                <a:latin typeface="Real Text Pro Book" panose="020B0604020204020204" pitchFamily="34" charset="0"/>
              </a:rPr>
              <a:t>(wird festgelegt)</a:t>
            </a:r>
            <a:endParaRPr lang="de-DE" sz="1500" b="0" strike="noStrike" spc="-1" dirty="0">
              <a:latin typeface="Real Text Pro Book" panose="020B0604020204020204" pitchFamily="34" charset="0"/>
            </a:endParaRPr>
          </a:p>
        </p:txBody>
      </p:sp>
      <p:sp>
        <p:nvSpPr>
          <p:cNvPr id="15" name="Titel 1">
            <a:extLst>
              <a:ext uri="{FF2B5EF4-FFF2-40B4-BE49-F238E27FC236}">
                <a16:creationId xmlns:a16="http://schemas.microsoft.com/office/drawing/2014/main" id="{A9A2233F-8085-78E7-B7CB-92B841D7A12C}"/>
              </a:ext>
            </a:extLst>
          </p:cNvPr>
          <p:cNvSpPr/>
          <p:nvPr/>
        </p:nvSpPr>
        <p:spPr>
          <a:xfrm>
            <a:off x="6771383" y="550772"/>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pPr>
            <a:r>
              <a:rPr lang="de-DE" sz="1500" b="0" strike="noStrike" spc="-1" dirty="0" err="1">
                <a:latin typeface="Real Text Pro Book" panose="020B0604020204020204" pitchFamily="34" charset="0"/>
                <a:ea typeface="DejaVu Sans"/>
              </a:rPr>
              <a:t>Vertreter:innen</a:t>
            </a:r>
            <a:r>
              <a:rPr lang="de-DE" sz="1500" b="0" strike="noStrike" spc="-1" dirty="0">
                <a:latin typeface="Real Text Pro Book" panose="020B0604020204020204" pitchFamily="34" charset="0"/>
                <a:ea typeface="DejaVu Sans"/>
              </a:rPr>
              <a:t> </a:t>
            </a:r>
          </a:p>
          <a:p>
            <a:pPr>
              <a:lnSpc>
                <a:spcPts val="2000"/>
              </a:lnSpc>
            </a:pPr>
            <a:r>
              <a:rPr lang="de-DE" sz="1500" b="0" strike="noStrike" spc="-1" dirty="0">
                <a:latin typeface="Real Text Pro Book" panose="020B0604020204020204" pitchFamily="34" charset="0"/>
                <a:ea typeface="DejaVu Sans"/>
              </a:rPr>
              <a:t>von Kirchengemeinden</a:t>
            </a:r>
            <a:endParaRPr lang="de-DE" sz="1500" b="0" strike="noStrike" spc="-1" dirty="0">
              <a:latin typeface="Real Text Pro Book" panose="020B0604020204020204" pitchFamily="34" charset="0"/>
            </a:endParaRPr>
          </a:p>
        </p:txBody>
      </p:sp>
      <p:sp>
        <p:nvSpPr>
          <p:cNvPr id="16" name="Titel 1">
            <a:extLst>
              <a:ext uri="{FF2B5EF4-FFF2-40B4-BE49-F238E27FC236}">
                <a16:creationId xmlns:a16="http://schemas.microsoft.com/office/drawing/2014/main" id="{91819389-B570-D820-AFAD-64D68A092F34}"/>
              </a:ext>
            </a:extLst>
          </p:cNvPr>
          <p:cNvSpPr/>
          <p:nvPr/>
        </p:nvSpPr>
        <p:spPr>
          <a:xfrm>
            <a:off x="2613508" y="4271831"/>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buNone/>
            </a:pPr>
            <a:r>
              <a:rPr lang="de-DE" sz="1500" b="0" strike="noStrike" spc="-1" dirty="0" err="1">
                <a:latin typeface="Real Text Pro Book" panose="020B0604020204020204" pitchFamily="34" charset="0"/>
                <a:ea typeface="DejaVu Sans"/>
              </a:rPr>
              <a:t>Vertreter:innen</a:t>
            </a:r>
            <a:endParaRPr lang="de-DE" sz="1500" b="0" strike="noStrike" spc="-1" dirty="0">
              <a:latin typeface="Real Text Pro Book" panose="020B0604020204020204" pitchFamily="34" charset="0"/>
              <a:ea typeface="DejaVu Sans"/>
            </a:endParaRPr>
          </a:p>
          <a:p>
            <a:pPr>
              <a:lnSpc>
                <a:spcPts val="2000"/>
              </a:lnSpc>
              <a:buNone/>
            </a:pPr>
            <a:r>
              <a:rPr lang="de-DE" sz="1500" spc="-1" dirty="0">
                <a:latin typeface="Real Text Pro Book" panose="020B0604020204020204" pitchFamily="34" charset="0"/>
              </a:rPr>
              <a:t>der Gemeinde Mitthausen</a:t>
            </a:r>
            <a:endParaRPr lang="de-DE" sz="1500" b="0" strike="noStrike" spc="-1" dirty="0">
              <a:latin typeface="Real Text Pro Book" panose="020B0604020204020204" pitchFamily="34" charset="0"/>
            </a:endParaRPr>
          </a:p>
        </p:txBody>
      </p:sp>
      <p:sp>
        <p:nvSpPr>
          <p:cNvPr id="17" name="Titel 1">
            <a:extLst>
              <a:ext uri="{FF2B5EF4-FFF2-40B4-BE49-F238E27FC236}">
                <a16:creationId xmlns:a16="http://schemas.microsoft.com/office/drawing/2014/main" id="{BD0E6BC5-A50A-C877-55FC-FB80B8EFE34A}"/>
              </a:ext>
            </a:extLst>
          </p:cNvPr>
          <p:cNvSpPr/>
          <p:nvPr/>
        </p:nvSpPr>
        <p:spPr>
          <a:xfrm>
            <a:off x="1437379" y="2879115"/>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pPr>
            <a:r>
              <a:rPr lang="de-DE" sz="1500" b="0" strike="noStrike" spc="-1" dirty="0">
                <a:latin typeface="Real Text Pro Book" panose="020B0604020204020204" pitchFamily="34" charset="0"/>
                <a:ea typeface="DejaVu Sans"/>
              </a:rPr>
              <a:t>Bürgerinitiative </a:t>
            </a:r>
          </a:p>
          <a:p>
            <a:pPr>
              <a:lnSpc>
                <a:spcPts val="2000"/>
              </a:lnSpc>
            </a:pPr>
            <a:r>
              <a:rPr lang="de-DE" sz="1500" b="0" strike="noStrike" spc="-1" dirty="0">
                <a:latin typeface="Real Text Pro Book" panose="020B0604020204020204" pitchFamily="34" charset="0"/>
                <a:ea typeface="DejaVu Sans"/>
              </a:rPr>
              <a:t>Fake-Beteiligung </a:t>
            </a: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000"/>
              </a:lnSpc>
              <a:buNone/>
            </a:pPr>
            <a:r>
              <a:rPr lang="de-DE" sz="1500" b="0" strike="noStrike" spc="-1" dirty="0">
                <a:latin typeface="Real Text Pro Book" panose="020B0604020204020204" pitchFamily="34" charset="0"/>
              </a:rPr>
              <a:t>nicht mit uns!“</a:t>
            </a:r>
          </a:p>
        </p:txBody>
      </p:sp>
      <p:sp>
        <p:nvSpPr>
          <p:cNvPr id="18" name="Titel 1">
            <a:extLst>
              <a:ext uri="{FF2B5EF4-FFF2-40B4-BE49-F238E27FC236}">
                <a16:creationId xmlns:a16="http://schemas.microsoft.com/office/drawing/2014/main" id="{4BA53EEA-6242-5D13-2F26-E1BA66815499}"/>
              </a:ext>
            </a:extLst>
          </p:cNvPr>
          <p:cNvSpPr/>
          <p:nvPr/>
        </p:nvSpPr>
        <p:spPr>
          <a:xfrm>
            <a:off x="9062826" y="5540522"/>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buNone/>
            </a:pPr>
            <a:r>
              <a:rPr lang="de-DE" sz="1500" b="0" strike="noStrike" spc="-1" dirty="0" err="1">
                <a:latin typeface="Real Text Pro Book" panose="020B0604020204020204" pitchFamily="34" charset="0"/>
                <a:ea typeface="DejaVu Sans"/>
              </a:rPr>
              <a:t>Vertreter:innen</a:t>
            </a:r>
            <a:endParaRPr lang="de-DE" sz="1500" b="0" strike="noStrike" spc="-1" dirty="0">
              <a:latin typeface="Real Text Pro Book" panose="020B0604020204020204" pitchFamily="34" charset="0"/>
              <a:ea typeface="DejaVu Sans"/>
            </a:endParaRPr>
          </a:p>
          <a:p>
            <a:pPr>
              <a:lnSpc>
                <a:spcPts val="2000"/>
              </a:lnSpc>
              <a:buNone/>
            </a:pPr>
            <a:r>
              <a:rPr lang="de-DE" sz="1500" spc="-1" dirty="0">
                <a:latin typeface="Real Text Pro Book" panose="020B0604020204020204" pitchFamily="34" charset="0"/>
              </a:rPr>
              <a:t>aus Wirtschaft</a:t>
            </a:r>
          </a:p>
          <a:p>
            <a:pPr>
              <a:lnSpc>
                <a:spcPts val="2000"/>
              </a:lnSpc>
              <a:buNone/>
            </a:pPr>
            <a:r>
              <a:rPr lang="de-DE" sz="1500" b="0" strike="noStrike" spc="-1" dirty="0">
                <a:latin typeface="Real Text Pro Book" panose="020B0604020204020204" pitchFamily="34" charset="0"/>
              </a:rPr>
              <a:t>und Tourismus</a:t>
            </a:r>
          </a:p>
        </p:txBody>
      </p:sp>
      <p:sp>
        <p:nvSpPr>
          <p:cNvPr id="19" name="Titel 1">
            <a:extLst>
              <a:ext uri="{FF2B5EF4-FFF2-40B4-BE49-F238E27FC236}">
                <a16:creationId xmlns:a16="http://schemas.microsoft.com/office/drawing/2014/main" id="{19CBDAFC-8F0B-A005-1AC6-F1EA34D00B14}"/>
              </a:ext>
            </a:extLst>
          </p:cNvPr>
          <p:cNvSpPr/>
          <p:nvPr/>
        </p:nvSpPr>
        <p:spPr>
          <a:xfrm>
            <a:off x="5661058" y="5725748"/>
            <a:ext cx="2759042"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pPr>
            <a:r>
              <a:rPr lang="de-DE" sz="1500" b="0" strike="noStrike" spc="-1" dirty="0">
                <a:latin typeface="Real Text Pro Book" panose="020B0604020204020204" pitchFamily="34" charset="0"/>
                <a:ea typeface="DejaVu Sans"/>
              </a:rPr>
              <a:t>Bürgerinitiative </a:t>
            </a:r>
          </a:p>
          <a:p>
            <a:pPr>
              <a:lnSpc>
                <a:spcPts val="2000"/>
              </a:lnSpc>
            </a:pPr>
            <a:r>
              <a:rPr lang="de-DE" sz="1500" b="0" strike="noStrike" spc="-1" dirty="0">
                <a:latin typeface="Real Text Pro Book" panose="020B0604020204020204" pitchFamily="34" charset="0"/>
                <a:ea typeface="DejaVu Sans"/>
              </a:rPr>
              <a:t>„Endlager? Chancen nutzen</a:t>
            </a:r>
            <a:r>
              <a:rPr lang="de-DE" sz="1500" b="0" strike="noStrike" spc="-1" dirty="0">
                <a:latin typeface="Real Text Pro Book" panose="020B0604020204020204" pitchFamily="34" charset="0"/>
              </a:rPr>
              <a:t>!“</a:t>
            </a:r>
          </a:p>
        </p:txBody>
      </p:sp>
      <p:sp>
        <p:nvSpPr>
          <p:cNvPr id="22" name="Foliennummernplatzhalter 21">
            <a:extLst>
              <a:ext uri="{FF2B5EF4-FFF2-40B4-BE49-F238E27FC236}">
                <a16:creationId xmlns:a16="http://schemas.microsoft.com/office/drawing/2014/main" id="{797DCD89-180F-2B07-12E4-A1B6CA8409FF}"/>
              </a:ext>
            </a:extLst>
          </p:cNvPr>
          <p:cNvSpPr>
            <a:spLocks noGrp="1"/>
          </p:cNvSpPr>
          <p:nvPr>
            <p:ph type="sldNum" sz="quarter" idx="12"/>
          </p:nvPr>
        </p:nvSpPr>
        <p:spPr/>
        <p:txBody>
          <a:bodyPr/>
          <a:lstStyle/>
          <a:p>
            <a:fld id="{81BBED72-A05D-4C4B-84A9-76AC085090B6}" type="slidenum">
              <a:rPr lang="de-DE" smtClean="0"/>
              <a:t>17</a:t>
            </a:fld>
            <a:endParaRPr lang="de-DE"/>
          </a:p>
        </p:txBody>
      </p:sp>
    </p:spTree>
    <p:extLst>
      <p:ext uri="{BB962C8B-B14F-4D97-AF65-F5344CB8AC3E}">
        <p14:creationId xmlns:p14="http://schemas.microsoft.com/office/powerpoint/2010/main" val="3019962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78E46DE-16E7-C702-0786-D4CF3F311CC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grpSp>
        <p:nvGrpSpPr>
          <p:cNvPr id="2" name="Gruppieren 7">
            <a:extLst>
              <a:ext uri="{FF2B5EF4-FFF2-40B4-BE49-F238E27FC236}">
                <a16:creationId xmlns:a16="http://schemas.microsoft.com/office/drawing/2014/main" id="{ED105DDE-4C0C-8498-E723-C220B896CEC1}"/>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C5FA36B9-7DE7-3C20-9892-1F6AF6917822}"/>
                </a:ext>
              </a:extLst>
            </p:cNvPr>
            <p:cNvPicPr/>
            <p:nvPr/>
          </p:nvPicPr>
          <p:blipFill>
            <a:blip r:embed="rId4"/>
            <a:stretch/>
          </p:blipFill>
          <p:spPr>
            <a:xfrm>
              <a:off x="10111680" y="0"/>
              <a:ext cx="2080080" cy="1476360"/>
            </a:xfrm>
            <a:prstGeom prst="rect">
              <a:avLst/>
            </a:prstGeom>
            <a:ln w="0">
              <a:noFill/>
            </a:ln>
          </p:spPr>
        </p:pic>
        <p:pic>
          <p:nvPicPr>
            <p:cNvPr id="4" name="Grafik 3">
              <a:extLst>
                <a:ext uri="{FF2B5EF4-FFF2-40B4-BE49-F238E27FC236}">
                  <a16:creationId xmlns:a16="http://schemas.microsoft.com/office/drawing/2014/main" id="{AFA9D6CD-169D-8CB9-5BCA-C29FCDB45E58}"/>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10" name="Bildplatzhalter 7">
            <a:extLst>
              <a:ext uri="{FF2B5EF4-FFF2-40B4-BE49-F238E27FC236}">
                <a16:creationId xmlns:a16="http://schemas.microsoft.com/office/drawing/2014/main" id="{A8F1C0D0-9DD0-086C-3CA5-F5249CB1FC48}"/>
              </a:ext>
            </a:extLst>
          </p:cNvPr>
          <p:cNvSpPr txBox="1">
            <a:spLocks/>
          </p:cNvSpPr>
          <p:nvPr/>
        </p:nvSpPr>
        <p:spPr>
          <a:xfrm rot="2397487">
            <a:off x="1117423" y="1421747"/>
            <a:ext cx="4480091" cy="3885045"/>
          </a:xfrm>
          <a:prstGeom prst="hexagon">
            <a:avLst>
              <a:gd name="adj" fmla="val 28810"/>
              <a:gd name="vf" fmla="val 115470"/>
            </a:avLst>
          </a:prstGeom>
          <a:solidFill>
            <a:srgbClr val="FF9393"/>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13" name="Titel 1">
            <a:extLst>
              <a:ext uri="{FF2B5EF4-FFF2-40B4-BE49-F238E27FC236}">
                <a16:creationId xmlns:a16="http://schemas.microsoft.com/office/drawing/2014/main" id="{27078708-5C65-5BD2-0A80-0571CD8B072F}"/>
              </a:ext>
            </a:extLst>
          </p:cNvPr>
          <p:cNvSpPr/>
          <p:nvPr/>
        </p:nvSpPr>
        <p:spPr>
          <a:xfrm>
            <a:off x="1996963" y="2651660"/>
            <a:ext cx="3242864" cy="7773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pPr>
            <a:endParaRPr lang="de-DE" sz="3200" b="1" spc="-1" dirty="0">
              <a:latin typeface="Real Text Pro Demibold" panose="020B0503050000020004" pitchFamily="34" charset="0"/>
              <a:ea typeface="Real Text Pro Demibold" panose="020B0503050000020004" pitchFamily="34" charset="0"/>
            </a:endParaRPr>
          </a:p>
          <a:p>
            <a:pPr>
              <a:lnSpc>
                <a:spcPts val="2701"/>
              </a:lnSpc>
            </a:pPr>
            <a:r>
              <a:rPr lang="de-DE" sz="3200" b="1" spc="-1" dirty="0">
                <a:latin typeface="Real Text Pro Demibold" panose="020B0503050000020004" pitchFamily="34" charset="0"/>
                <a:ea typeface="Real Text Pro Demibold" panose="020B0503050000020004" pitchFamily="34" charset="0"/>
              </a:rPr>
              <a:t>Material lesen und Austausch in der Gruppe</a:t>
            </a:r>
          </a:p>
        </p:txBody>
      </p:sp>
    </p:spTree>
    <p:extLst>
      <p:ext uri="{BB962C8B-B14F-4D97-AF65-F5344CB8AC3E}">
        <p14:creationId xmlns:p14="http://schemas.microsoft.com/office/powerpoint/2010/main" val="4055601056"/>
      </p:ext>
    </p:extLst>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78E46DE-16E7-C702-0786-D4CF3F311CC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grpSp>
        <p:nvGrpSpPr>
          <p:cNvPr id="2" name="Gruppieren 7">
            <a:extLst>
              <a:ext uri="{FF2B5EF4-FFF2-40B4-BE49-F238E27FC236}">
                <a16:creationId xmlns:a16="http://schemas.microsoft.com/office/drawing/2014/main" id="{ED105DDE-4C0C-8498-E723-C220B896CEC1}"/>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C5FA36B9-7DE7-3C20-9892-1F6AF6917822}"/>
                </a:ext>
              </a:extLst>
            </p:cNvPr>
            <p:cNvPicPr/>
            <p:nvPr/>
          </p:nvPicPr>
          <p:blipFill>
            <a:blip r:embed="rId4"/>
            <a:stretch/>
          </p:blipFill>
          <p:spPr>
            <a:xfrm>
              <a:off x="10111680" y="0"/>
              <a:ext cx="2080080" cy="1476360"/>
            </a:xfrm>
            <a:prstGeom prst="rect">
              <a:avLst/>
            </a:prstGeom>
            <a:ln w="0">
              <a:noFill/>
            </a:ln>
          </p:spPr>
        </p:pic>
        <p:pic>
          <p:nvPicPr>
            <p:cNvPr id="4" name="Grafik 3">
              <a:extLst>
                <a:ext uri="{FF2B5EF4-FFF2-40B4-BE49-F238E27FC236}">
                  <a16:creationId xmlns:a16="http://schemas.microsoft.com/office/drawing/2014/main" id="{AFA9D6CD-169D-8CB9-5BCA-C29FCDB45E58}"/>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10" name="Bildplatzhalter 7">
            <a:extLst>
              <a:ext uri="{FF2B5EF4-FFF2-40B4-BE49-F238E27FC236}">
                <a16:creationId xmlns:a16="http://schemas.microsoft.com/office/drawing/2014/main" id="{A8F1C0D0-9DD0-086C-3CA5-F5249CB1FC48}"/>
              </a:ext>
            </a:extLst>
          </p:cNvPr>
          <p:cNvSpPr txBox="1">
            <a:spLocks/>
          </p:cNvSpPr>
          <p:nvPr/>
        </p:nvSpPr>
        <p:spPr>
          <a:xfrm rot="2397487">
            <a:off x="1213889" y="1421747"/>
            <a:ext cx="4480091" cy="3885045"/>
          </a:xfrm>
          <a:prstGeom prst="hexagon">
            <a:avLst>
              <a:gd name="adj" fmla="val 28810"/>
              <a:gd name="vf" fmla="val 115470"/>
            </a:avLst>
          </a:prstGeom>
          <a:solidFill>
            <a:srgbClr val="FF9393"/>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13" name="Titel 1">
            <a:extLst>
              <a:ext uri="{FF2B5EF4-FFF2-40B4-BE49-F238E27FC236}">
                <a16:creationId xmlns:a16="http://schemas.microsoft.com/office/drawing/2014/main" id="{27078708-5C65-5BD2-0A80-0571CD8B072F}"/>
              </a:ext>
            </a:extLst>
          </p:cNvPr>
          <p:cNvSpPr/>
          <p:nvPr/>
        </p:nvSpPr>
        <p:spPr>
          <a:xfrm>
            <a:off x="1984437" y="2235716"/>
            <a:ext cx="3242864" cy="88304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pPr>
            <a:r>
              <a:rPr lang="de-DE" sz="3200" b="1" spc="-1" dirty="0">
                <a:latin typeface="Real Text Pro Demibold" panose="020B0503050000020004" pitchFamily="34" charset="0"/>
                <a:ea typeface="Real Text Pro Demibold" panose="020B0503050000020004" pitchFamily="34" charset="0"/>
              </a:rPr>
              <a:t>Informelle Verhandlungen</a:t>
            </a:r>
          </a:p>
        </p:txBody>
      </p:sp>
    </p:spTree>
    <p:extLst>
      <p:ext uri="{BB962C8B-B14F-4D97-AF65-F5344CB8AC3E}">
        <p14:creationId xmlns:p14="http://schemas.microsoft.com/office/powerpoint/2010/main" val="1398350833"/>
      </p:ext>
    </p:extLst>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28B24C0-9B9C-80C3-A139-51020AD43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925" y="0"/>
            <a:ext cx="12261546" cy="6908104"/>
          </a:xfrm>
          <a:prstGeom prst="rect">
            <a:avLst/>
          </a:prstGeom>
        </p:spPr>
      </p:pic>
      <p:sp>
        <p:nvSpPr>
          <p:cNvPr id="2" name="PlaceHolder 2">
            <a:extLst>
              <a:ext uri="{FF2B5EF4-FFF2-40B4-BE49-F238E27FC236}">
                <a16:creationId xmlns:a16="http://schemas.microsoft.com/office/drawing/2014/main" id="{3A09D520-8D41-F3C3-A568-D9387A9F4160}"/>
              </a:ext>
            </a:extLst>
          </p:cNvPr>
          <p:cNvSpPr>
            <a:spLocks noGrp="1"/>
          </p:cNvSpPr>
          <p:nvPr>
            <p:ph type="title"/>
          </p:nvPr>
        </p:nvSpPr>
        <p:spPr>
          <a:xfrm>
            <a:off x="851300" y="822895"/>
            <a:ext cx="5063040" cy="1475631"/>
          </a:xfrm>
          <a:prstGeom prst="rect">
            <a:avLst/>
          </a:prstGeom>
          <a:noFill/>
          <a:ln w="0">
            <a:noFill/>
          </a:ln>
        </p:spPr>
        <p:txBody>
          <a:bodyPr lIns="0" tIns="0" rIns="0" bIns="0" anchor="b">
            <a:noAutofit/>
          </a:bodyPr>
          <a:lstStyle/>
          <a:p>
            <a:pPr>
              <a:lnSpc>
                <a:spcPts val="3000"/>
              </a:lnSpc>
              <a:buNone/>
            </a:pPr>
            <a:r>
              <a:rPr lang="de-DE" sz="2700" b="0" strike="noStrike" spc="-1" dirty="0">
                <a:solidFill>
                  <a:srgbClr val="000000"/>
                </a:solidFill>
                <a:latin typeface="Real Text Pro Extrabold" panose="020B0904020204020204" pitchFamily="34" charset="0"/>
                <a:ea typeface="DejaVu Sans"/>
              </a:rPr>
              <a:t>Bürgerdialog Mitthausen</a:t>
            </a:r>
            <a:br>
              <a:rPr lang="de-DE" sz="2700" b="0" strike="noStrike" spc="-1" dirty="0">
                <a:solidFill>
                  <a:srgbClr val="000000"/>
                </a:solidFill>
                <a:latin typeface="Real Text Pro Demibold"/>
                <a:ea typeface="DejaVu Sans"/>
              </a:rPr>
            </a:br>
            <a:r>
              <a:rPr lang="de-DE" sz="2700" b="0" strike="noStrike" spc="-1" dirty="0">
                <a:solidFill>
                  <a:srgbClr val="000000"/>
                </a:solidFill>
                <a:latin typeface="Real Text Pro Book" panose="020B0604020204020204" pitchFamily="34" charset="0"/>
                <a:ea typeface="DejaVu Sans"/>
              </a:rPr>
              <a:t>Ein Planspiel zur</a:t>
            </a:r>
            <a:br>
              <a:rPr lang="de-DE" sz="2700" b="0" strike="noStrike" spc="-1" dirty="0">
                <a:solidFill>
                  <a:srgbClr val="000000"/>
                </a:solidFill>
                <a:latin typeface="Real Text Pro Book" panose="020B0604020204020204" pitchFamily="34" charset="0"/>
                <a:ea typeface="DejaVu Sans"/>
              </a:rPr>
            </a:br>
            <a:r>
              <a:rPr lang="de-DE" sz="2700" b="0" strike="noStrike" spc="-1" dirty="0">
                <a:solidFill>
                  <a:srgbClr val="000000"/>
                </a:solidFill>
                <a:latin typeface="Real Text Pro Book" panose="020B0604020204020204" pitchFamily="34" charset="0"/>
                <a:ea typeface="DejaVu Sans"/>
              </a:rPr>
              <a:t>Beteiligung bei der </a:t>
            </a:r>
            <a:br>
              <a:rPr lang="de-DE" sz="2700" b="0" strike="noStrike" spc="-1" dirty="0">
                <a:solidFill>
                  <a:srgbClr val="000000"/>
                </a:solidFill>
                <a:latin typeface="Real Text Pro Book" panose="020B0604020204020204" pitchFamily="34" charset="0"/>
                <a:ea typeface="DejaVu Sans"/>
              </a:rPr>
            </a:br>
            <a:r>
              <a:rPr lang="de-DE" sz="2700" b="0" strike="noStrike" spc="-1" dirty="0">
                <a:solidFill>
                  <a:srgbClr val="000000"/>
                </a:solidFill>
                <a:latin typeface="Real Text Pro Book" panose="020B0604020204020204" pitchFamily="34" charset="0"/>
                <a:ea typeface="DejaVu Sans"/>
              </a:rPr>
              <a:t>Endlagersuche</a:t>
            </a:r>
            <a:endParaRPr lang="de-DE" sz="2700" b="0" strike="noStrike" spc="-1" dirty="0">
              <a:solidFill>
                <a:srgbClr val="000000"/>
              </a:solidFill>
              <a:latin typeface="Real Text Pro Book" panose="020B0604020204020204" pitchFamily="34" charset="0"/>
            </a:endParaRPr>
          </a:p>
        </p:txBody>
      </p:sp>
      <p:sp>
        <p:nvSpPr>
          <p:cNvPr id="6" name="Foliennummernplatzhalter 5">
            <a:extLst>
              <a:ext uri="{FF2B5EF4-FFF2-40B4-BE49-F238E27FC236}">
                <a16:creationId xmlns:a16="http://schemas.microsoft.com/office/drawing/2014/main" id="{AEA2DCB1-21E9-07C5-2AD2-72C0BF2C1B42}"/>
              </a:ext>
            </a:extLst>
          </p:cNvPr>
          <p:cNvSpPr>
            <a:spLocks noGrp="1"/>
          </p:cNvSpPr>
          <p:nvPr>
            <p:ph type="sldNum" sz="quarter" idx="12"/>
          </p:nvPr>
        </p:nvSpPr>
        <p:spPr/>
        <p:txBody>
          <a:bodyPr/>
          <a:lstStyle/>
          <a:p>
            <a:fld id="{81BBED72-A05D-4C4B-84A9-76AC085090B6}" type="slidenum">
              <a:rPr lang="de-DE" smtClean="0"/>
              <a:t>2</a:t>
            </a:fld>
            <a:endParaRPr lang="de-DE"/>
          </a:p>
        </p:txBody>
      </p:sp>
    </p:spTree>
    <p:extLst>
      <p:ext uri="{BB962C8B-B14F-4D97-AF65-F5344CB8AC3E}">
        <p14:creationId xmlns:p14="http://schemas.microsoft.com/office/powerpoint/2010/main" val="4154319503"/>
      </p:ext>
    </p:extLst>
  </p:cSld>
  <p:clrMapOvr>
    <a:masterClrMapping/>
  </p:clrMapOvr>
  <mc:AlternateContent xmlns:mc="http://schemas.openxmlformats.org/markup-compatibility/2006" xmlns:p14="http://schemas.microsoft.com/office/powerpoint/2010/main">
    <mc:Choice Requires="p14">
      <p:transition spd="slow" p14:dur="2000" advTm="3024"/>
    </mc:Choice>
    <mc:Fallback xmlns="">
      <p:transition spd="slow" advTm="302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28B24C0-9B9C-80C3-A139-51020AD43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925" y="0"/>
            <a:ext cx="12261546" cy="6908104"/>
          </a:xfrm>
          <a:prstGeom prst="rect">
            <a:avLst/>
          </a:prstGeom>
        </p:spPr>
      </p:pic>
      <p:sp>
        <p:nvSpPr>
          <p:cNvPr id="2" name="PlaceHolder 2">
            <a:extLst>
              <a:ext uri="{FF2B5EF4-FFF2-40B4-BE49-F238E27FC236}">
                <a16:creationId xmlns:a16="http://schemas.microsoft.com/office/drawing/2014/main" id="{3A09D520-8D41-F3C3-A568-D9387A9F4160}"/>
              </a:ext>
            </a:extLst>
          </p:cNvPr>
          <p:cNvSpPr>
            <a:spLocks noGrp="1"/>
          </p:cNvSpPr>
          <p:nvPr>
            <p:ph type="title"/>
          </p:nvPr>
        </p:nvSpPr>
        <p:spPr>
          <a:xfrm>
            <a:off x="754318" y="775854"/>
            <a:ext cx="5063040" cy="1210888"/>
          </a:xfrm>
          <a:prstGeom prst="rect">
            <a:avLst/>
          </a:prstGeom>
          <a:noFill/>
          <a:ln w="0">
            <a:noFill/>
          </a:ln>
        </p:spPr>
        <p:txBody>
          <a:bodyPr lIns="0" tIns="0" rIns="0" bIns="0" anchor="b">
            <a:noAutofit/>
          </a:bodyPr>
          <a:lstStyle/>
          <a:p>
            <a:pPr>
              <a:lnSpc>
                <a:spcPts val="3000"/>
              </a:lnSpc>
              <a:buNone/>
            </a:pPr>
            <a:r>
              <a:rPr lang="de-DE" sz="2700" b="0" strike="noStrike" spc="-1" dirty="0">
                <a:solidFill>
                  <a:srgbClr val="000000"/>
                </a:solidFill>
                <a:latin typeface="Real Text Pro Extrabold" panose="020B0904020204020204" pitchFamily="34" charset="0"/>
                <a:ea typeface="DejaVu Sans"/>
              </a:rPr>
              <a:t>Willkommen zum </a:t>
            </a:r>
            <a:br>
              <a:rPr lang="de-DE" sz="2700" b="0" strike="noStrike" spc="-1" dirty="0">
                <a:solidFill>
                  <a:srgbClr val="000000"/>
                </a:solidFill>
                <a:latin typeface="Real Text Pro Extrabold" panose="020B0904020204020204" pitchFamily="34" charset="0"/>
                <a:ea typeface="DejaVu Sans"/>
              </a:rPr>
            </a:br>
            <a:r>
              <a:rPr lang="de-DE" sz="2700" b="0" strike="noStrike" spc="-1" dirty="0">
                <a:solidFill>
                  <a:srgbClr val="000000"/>
                </a:solidFill>
                <a:latin typeface="Real Text Pro Extrabold" panose="020B0904020204020204" pitchFamily="34" charset="0"/>
                <a:ea typeface="DejaVu Sans"/>
              </a:rPr>
              <a:t>Bürgerdialog Mitthausen</a:t>
            </a:r>
            <a:br>
              <a:rPr lang="de-DE" sz="2700" b="0" strike="noStrike" spc="-1" dirty="0">
                <a:solidFill>
                  <a:srgbClr val="000000"/>
                </a:solidFill>
                <a:latin typeface="Real Text Pro Demibold"/>
                <a:ea typeface="DejaVu Sans"/>
              </a:rPr>
            </a:br>
            <a:endParaRPr lang="de-DE" sz="2700" b="0" strike="noStrike" spc="-1" dirty="0">
              <a:solidFill>
                <a:srgbClr val="000000"/>
              </a:solidFill>
              <a:latin typeface="Real Text Pro Book" panose="020B0604020204020204" pitchFamily="34" charset="0"/>
            </a:endParaRPr>
          </a:p>
        </p:txBody>
      </p:sp>
      <p:sp>
        <p:nvSpPr>
          <p:cNvPr id="6" name="Foliennummernplatzhalter 5">
            <a:extLst>
              <a:ext uri="{FF2B5EF4-FFF2-40B4-BE49-F238E27FC236}">
                <a16:creationId xmlns:a16="http://schemas.microsoft.com/office/drawing/2014/main" id="{AEA2DCB1-21E9-07C5-2AD2-72C0BF2C1B42}"/>
              </a:ext>
            </a:extLst>
          </p:cNvPr>
          <p:cNvSpPr>
            <a:spLocks noGrp="1"/>
          </p:cNvSpPr>
          <p:nvPr>
            <p:ph type="sldNum" sz="quarter" idx="12"/>
          </p:nvPr>
        </p:nvSpPr>
        <p:spPr/>
        <p:txBody>
          <a:bodyPr/>
          <a:lstStyle/>
          <a:p>
            <a:fld id="{81BBED72-A05D-4C4B-84A9-76AC085090B6}" type="slidenum">
              <a:rPr lang="de-DE" smtClean="0"/>
              <a:t>20</a:t>
            </a:fld>
            <a:endParaRPr lang="de-DE"/>
          </a:p>
        </p:txBody>
      </p:sp>
    </p:spTree>
    <p:extLst>
      <p:ext uri="{BB962C8B-B14F-4D97-AF65-F5344CB8AC3E}">
        <p14:creationId xmlns:p14="http://schemas.microsoft.com/office/powerpoint/2010/main" val="3306939499"/>
      </p:ext>
    </p:extLst>
  </p:cSld>
  <p:clrMapOvr>
    <a:masterClrMapping/>
  </p:clrMapOvr>
  <mc:AlternateContent xmlns:mc="http://schemas.openxmlformats.org/markup-compatibility/2006" xmlns:p14="http://schemas.microsoft.com/office/powerpoint/2010/main">
    <mc:Choice Requires="p14">
      <p:transition spd="slow" p14:dur="2000" advTm="3024"/>
    </mc:Choice>
    <mc:Fallback xmlns="">
      <p:transition spd="slow" advTm="302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28B24C0-9B9C-80C3-A139-51020AD43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925" y="0"/>
            <a:ext cx="12261546" cy="6908104"/>
          </a:xfrm>
          <a:prstGeom prst="rect">
            <a:avLst/>
          </a:prstGeom>
        </p:spPr>
      </p:pic>
      <p:sp>
        <p:nvSpPr>
          <p:cNvPr id="2" name="PlaceHolder 2">
            <a:extLst>
              <a:ext uri="{FF2B5EF4-FFF2-40B4-BE49-F238E27FC236}">
                <a16:creationId xmlns:a16="http://schemas.microsoft.com/office/drawing/2014/main" id="{3A09D520-8D41-F3C3-A568-D9387A9F4160}"/>
              </a:ext>
            </a:extLst>
          </p:cNvPr>
          <p:cNvSpPr>
            <a:spLocks noGrp="1"/>
          </p:cNvSpPr>
          <p:nvPr>
            <p:ph type="title"/>
          </p:nvPr>
        </p:nvSpPr>
        <p:spPr>
          <a:xfrm>
            <a:off x="609600" y="858131"/>
            <a:ext cx="5063040" cy="1364566"/>
          </a:xfrm>
          <a:prstGeom prst="rect">
            <a:avLst/>
          </a:prstGeom>
          <a:noFill/>
          <a:ln w="0">
            <a:noFill/>
          </a:ln>
        </p:spPr>
        <p:txBody>
          <a:bodyPr lIns="0" tIns="0" rIns="0" bIns="0" anchor="b">
            <a:noAutofit/>
          </a:bodyPr>
          <a:lstStyle/>
          <a:p>
            <a:pPr>
              <a:lnSpc>
                <a:spcPts val="3000"/>
              </a:lnSpc>
              <a:buNone/>
            </a:pPr>
            <a:r>
              <a:rPr lang="de-DE" sz="2700" spc="-1" dirty="0">
                <a:solidFill>
                  <a:srgbClr val="000000"/>
                </a:solidFill>
                <a:latin typeface="Real Text Pro Extrabold" panose="020B0904020204020204" pitchFamily="34" charset="0"/>
                <a:ea typeface="DejaVu Sans"/>
              </a:rPr>
              <a:t>Wahl der </a:t>
            </a:r>
            <a:r>
              <a:rPr lang="de-DE" sz="2700" spc="-1" dirty="0" err="1">
                <a:solidFill>
                  <a:srgbClr val="000000"/>
                </a:solidFill>
                <a:latin typeface="Real Text Pro Extrabold" panose="020B0904020204020204" pitchFamily="34" charset="0"/>
                <a:ea typeface="DejaVu Sans"/>
              </a:rPr>
              <a:t>Kandidat:innen</a:t>
            </a:r>
            <a:r>
              <a:rPr lang="de-DE" sz="2700" spc="-1" dirty="0">
                <a:solidFill>
                  <a:srgbClr val="000000"/>
                </a:solidFill>
                <a:latin typeface="Real Text Pro Extrabold" panose="020B0904020204020204" pitchFamily="34" charset="0"/>
                <a:ea typeface="DejaVu Sans"/>
              </a:rPr>
              <a:t> für den Vertretungskreis der Regionalkonferenz</a:t>
            </a:r>
            <a:br>
              <a:rPr lang="de-DE" sz="2700" b="0" strike="noStrike" spc="-1" dirty="0">
                <a:solidFill>
                  <a:srgbClr val="000000"/>
                </a:solidFill>
                <a:latin typeface="Real Text Pro Demibold"/>
                <a:ea typeface="DejaVu Sans"/>
              </a:rPr>
            </a:br>
            <a:endParaRPr lang="de-DE" sz="2700" b="0" strike="noStrike" spc="-1" dirty="0">
              <a:solidFill>
                <a:srgbClr val="000000"/>
              </a:solidFill>
              <a:latin typeface="Real Text Pro Book" panose="020B0604020204020204" pitchFamily="34" charset="0"/>
            </a:endParaRPr>
          </a:p>
        </p:txBody>
      </p:sp>
      <p:sp>
        <p:nvSpPr>
          <p:cNvPr id="6" name="Foliennummernplatzhalter 5">
            <a:extLst>
              <a:ext uri="{FF2B5EF4-FFF2-40B4-BE49-F238E27FC236}">
                <a16:creationId xmlns:a16="http://schemas.microsoft.com/office/drawing/2014/main" id="{AEA2DCB1-21E9-07C5-2AD2-72C0BF2C1B42}"/>
              </a:ext>
            </a:extLst>
          </p:cNvPr>
          <p:cNvSpPr>
            <a:spLocks noGrp="1"/>
          </p:cNvSpPr>
          <p:nvPr>
            <p:ph type="sldNum" sz="quarter" idx="12"/>
          </p:nvPr>
        </p:nvSpPr>
        <p:spPr/>
        <p:txBody>
          <a:bodyPr/>
          <a:lstStyle/>
          <a:p>
            <a:fld id="{81BBED72-A05D-4C4B-84A9-76AC085090B6}" type="slidenum">
              <a:rPr lang="de-DE" smtClean="0"/>
              <a:t>21</a:t>
            </a:fld>
            <a:endParaRPr lang="de-DE"/>
          </a:p>
        </p:txBody>
      </p:sp>
    </p:spTree>
    <p:extLst>
      <p:ext uri="{BB962C8B-B14F-4D97-AF65-F5344CB8AC3E}">
        <p14:creationId xmlns:p14="http://schemas.microsoft.com/office/powerpoint/2010/main" val="3615278395"/>
      </p:ext>
    </p:extLst>
  </p:cSld>
  <p:clrMapOvr>
    <a:masterClrMapping/>
  </p:clrMapOvr>
  <mc:AlternateContent xmlns:mc="http://schemas.openxmlformats.org/markup-compatibility/2006" xmlns:p14="http://schemas.microsoft.com/office/powerpoint/2010/main">
    <mc:Choice Requires="p14">
      <p:transition spd="slow" p14:dur="2000" advTm="3024"/>
    </mc:Choice>
    <mc:Fallback xmlns="">
      <p:transition spd="slow" advTm="302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78E46DE-16E7-C702-0786-D4CF3F311CC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grpSp>
        <p:nvGrpSpPr>
          <p:cNvPr id="2" name="Gruppieren 7">
            <a:extLst>
              <a:ext uri="{FF2B5EF4-FFF2-40B4-BE49-F238E27FC236}">
                <a16:creationId xmlns:a16="http://schemas.microsoft.com/office/drawing/2014/main" id="{ED105DDE-4C0C-8498-E723-C220B896CEC1}"/>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C5FA36B9-7DE7-3C20-9892-1F6AF6917822}"/>
                </a:ext>
              </a:extLst>
            </p:cNvPr>
            <p:cNvPicPr/>
            <p:nvPr/>
          </p:nvPicPr>
          <p:blipFill>
            <a:blip r:embed="rId4"/>
            <a:stretch/>
          </p:blipFill>
          <p:spPr>
            <a:xfrm>
              <a:off x="10111680" y="0"/>
              <a:ext cx="2080080" cy="1476360"/>
            </a:xfrm>
            <a:prstGeom prst="rect">
              <a:avLst/>
            </a:prstGeom>
            <a:ln w="0">
              <a:noFill/>
            </a:ln>
          </p:spPr>
        </p:pic>
        <p:pic>
          <p:nvPicPr>
            <p:cNvPr id="4" name="Grafik 3">
              <a:extLst>
                <a:ext uri="{FF2B5EF4-FFF2-40B4-BE49-F238E27FC236}">
                  <a16:creationId xmlns:a16="http://schemas.microsoft.com/office/drawing/2014/main" id="{AFA9D6CD-169D-8CB9-5BCA-C29FCDB45E58}"/>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9" name="Bildplatzhalter 7">
            <a:extLst>
              <a:ext uri="{FF2B5EF4-FFF2-40B4-BE49-F238E27FC236}">
                <a16:creationId xmlns:a16="http://schemas.microsoft.com/office/drawing/2014/main" id="{D88D93D9-DC3E-FB2C-BB02-B1446B04C8C5}"/>
              </a:ext>
            </a:extLst>
          </p:cNvPr>
          <p:cNvSpPr txBox="1">
            <a:spLocks/>
          </p:cNvSpPr>
          <p:nvPr/>
        </p:nvSpPr>
        <p:spPr>
          <a:xfrm rot="2397487">
            <a:off x="6622568" y="965613"/>
            <a:ext cx="4652598" cy="4186460"/>
          </a:xfrm>
          <a:prstGeom prst="hexagon">
            <a:avLst>
              <a:gd name="adj" fmla="val 28810"/>
              <a:gd name="vf" fmla="val 115470"/>
            </a:avLst>
          </a:prstGeom>
          <a:solidFill>
            <a:srgbClr val="FFD205"/>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11" name="Bildplatzhalter 7">
            <a:extLst>
              <a:ext uri="{FF2B5EF4-FFF2-40B4-BE49-F238E27FC236}">
                <a16:creationId xmlns:a16="http://schemas.microsoft.com/office/drawing/2014/main" id="{5B598928-56F9-0C5F-8BC6-028075CE381C}"/>
              </a:ext>
            </a:extLst>
          </p:cNvPr>
          <p:cNvSpPr txBox="1">
            <a:spLocks/>
          </p:cNvSpPr>
          <p:nvPr/>
        </p:nvSpPr>
        <p:spPr>
          <a:xfrm rot="2397487">
            <a:off x="99681" y="690770"/>
            <a:ext cx="5036828" cy="4614480"/>
          </a:xfrm>
          <a:prstGeom prst="hexagon">
            <a:avLst>
              <a:gd name="adj" fmla="val 28810"/>
              <a:gd name="vf" fmla="val 115470"/>
            </a:avLst>
          </a:prstGeom>
          <a:solidFill>
            <a:srgbClr val="BCE4FA"/>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10" name="Bildplatzhalter 7">
            <a:extLst>
              <a:ext uri="{FF2B5EF4-FFF2-40B4-BE49-F238E27FC236}">
                <a16:creationId xmlns:a16="http://schemas.microsoft.com/office/drawing/2014/main" id="{A8F1C0D0-9DD0-086C-3CA5-F5249CB1FC48}"/>
              </a:ext>
            </a:extLst>
          </p:cNvPr>
          <p:cNvSpPr txBox="1">
            <a:spLocks/>
          </p:cNvSpPr>
          <p:nvPr/>
        </p:nvSpPr>
        <p:spPr>
          <a:xfrm rot="2397487">
            <a:off x="2987718" y="2222807"/>
            <a:ext cx="5294478" cy="4591265"/>
          </a:xfrm>
          <a:prstGeom prst="hexagon">
            <a:avLst>
              <a:gd name="adj" fmla="val 28810"/>
              <a:gd name="vf" fmla="val 115470"/>
            </a:avLst>
          </a:prstGeom>
          <a:solidFill>
            <a:srgbClr val="FF9393"/>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13" name="Titel 1">
            <a:extLst>
              <a:ext uri="{FF2B5EF4-FFF2-40B4-BE49-F238E27FC236}">
                <a16:creationId xmlns:a16="http://schemas.microsoft.com/office/drawing/2014/main" id="{27078708-5C65-5BD2-0A80-0571CD8B072F}"/>
              </a:ext>
            </a:extLst>
          </p:cNvPr>
          <p:cNvSpPr/>
          <p:nvPr/>
        </p:nvSpPr>
        <p:spPr>
          <a:xfrm>
            <a:off x="956370" y="1614385"/>
            <a:ext cx="3242864" cy="46105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1900" b="1" spc="-1" dirty="0">
                <a:latin typeface="Real Text Pro Demibold" panose="020B0503050000020004" pitchFamily="34" charset="0"/>
                <a:ea typeface="Real Text Pro Demibold" panose="020B0503050000020004" pitchFamily="34" charset="0"/>
              </a:rPr>
              <a:t>Wie ist das Spiel verlaufen, was ist im Spiel passiert?</a:t>
            </a:r>
          </a:p>
        </p:txBody>
      </p:sp>
      <p:sp>
        <p:nvSpPr>
          <p:cNvPr id="14" name="Titel 1">
            <a:extLst>
              <a:ext uri="{FF2B5EF4-FFF2-40B4-BE49-F238E27FC236}">
                <a16:creationId xmlns:a16="http://schemas.microsoft.com/office/drawing/2014/main" id="{921D5689-88BE-FA02-2E24-B06E2A2334EC}"/>
              </a:ext>
            </a:extLst>
          </p:cNvPr>
          <p:cNvSpPr/>
          <p:nvPr/>
        </p:nvSpPr>
        <p:spPr>
          <a:xfrm>
            <a:off x="441838" y="3329250"/>
            <a:ext cx="3068070" cy="55415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buNone/>
            </a:pPr>
            <a:r>
              <a:rPr lang="de-DE" sz="1900" b="1" strike="noStrike" spc="-1" dirty="0">
                <a:latin typeface="Real Text Pro Demibold" panose="020B0503050000020004" pitchFamily="34" charset="0"/>
                <a:ea typeface="Real Text Pro Demibold" panose="020B0503050000020004" pitchFamily="34" charset="0"/>
              </a:rPr>
              <a:t>Wie war es, in eine </a:t>
            </a:r>
            <a:r>
              <a:rPr lang="de-DE" sz="1900" b="1" spc="-1" dirty="0">
                <a:latin typeface="Real Text Pro Demibold" panose="020B0503050000020004" pitchFamily="34" charset="0"/>
                <a:ea typeface="Real Text Pro Demibold" panose="020B0503050000020004" pitchFamily="34" charset="0"/>
              </a:rPr>
              <a:t>andere Rolle zu schlüpfen?</a:t>
            </a:r>
            <a:endParaRPr lang="de-DE" sz="1900" b="1" strike="noStrike" spc="-1" dirty="0">
              <a:latin typeface="Real Text Pro Demibold" panose="020B0503050000020004" pitchFamily="34" charset="0"/>
              <a:ea typeface="Real Text Pro Demibold" panose="020B0503050000020004" pitchFamily="34" charset="0"/>
            </a:endParaRPr>
          </a:p>
        </p:txBody>
      </p:sp>
      <p:sp>
        <p:nvSpPr>
          <p:cNvPr id="5" name="PlaceHolder 2">
            <a:extLst>
              <a:ext uri="{FF2B5EF4-FFF2-40B4-BE49-F238E27FC236}">
                <a16:creationId xmlns:a16="http://schemas.microsoft.com/office/drawing/2014/main" id="{00FEAD2D-0492-64BB-4F6D-F8CC2D3BD5D8}"/>
              </a:ext>
            </a:extLst>
          </p:cNvPr>
          <p:cNvSpPr/>
          <p:nvPr/>
        </p:nvSpPr>
        <p:spPr>
          <a:xfrm>
            <a:off x="756360" y="44640"/>
            <a:ext cx="9131040"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Auswertung</a:t>
            </a:r>
            <a:endParaRPr lang="de-DE" sz="2700" b="0" strike="noStrike" spc="-1" dirty="0">
              <a:latin typeface="Arial"/>
            </a:endParaRPr>
          </a:p>
        </p:txBody>
      </p:sp>
      <p:sp>
        <p:nvSpPr>
          <p:cNvPr id="23" name="Titel 1">
            <a:extLst>
              <a:ext uri="{FF2B5EF4-FFF2-40B4-BE49-F238E27FC236}">
                <a16:creationId xmlns:a16="http://schemas.microsoft.com/office/drawing/2014/main" id="{DE097EC4-20CC-4EE5-8C0C-B6242C7F7625}"/>
              </a:ext>
            </a:extLst>
          </p:cNvPr>
          <p:cNvSpPr/>
          <p:nvPr/>
        </p:nvSpPr>
        <p:spPr>
          <a:xfrm>
            <a:off x="7203477" y="1516021"/>
            <a:ext cx="4122096" cy="71428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1900" b="0" strike="noStrike" spc="-1" dirty="0">
                <a:latin typeface="Real Text Pro Demibold"/>
                <a:ea typeface="DejaVu Sans"/>
              </a:rPr>
              <a:t>Was haben Sie /hast Du gelernt?</a:t>
            </a:r>
            <a:endParaRPr lang="de-DE" sz="1900" b="0" strike="noStrike" spc="-1" dirty="0">
              <a:latin typeface="Arial"/>
            </a:endParaRPr>
          </a:p>
        </p:txBody>
      </p:sp>
      <p:sp>
        <p:nvSpPr>
          <p:cNvPr id="24" name="Titel 1">
            <a:extLst>
              <a:ext uri="{FF2B5EF4-FFF2-40B4-BE49-F238E27FC236}">
                <a16:creationId xmlns:a16="http://schemas.microsoft.com/office/drawing/2014/main" id="{DFABA042-E6E1-4720-A375-B4A30AEE8082}"/>
              </a:ext>
            </a:extLst>
          </p:cNvPr>
          <p:cNvSpPr/>
          <p:nvPr/>
        </p:nvSpPr>
        <p:spPr>
          <a:xfrm>
            <a:off x="772296" y="2449429"/>
            <a:ext cx="2906658" cy="55415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buNone/>
            </a:pPr>
            <a:r>
              <a:rPr lang="de-DE" sz="1900" b="1" spc="-1" dirty="0">
                <a:latin typeface="Real Text Pro Demibold" panose="020B0503050000020004" pitchFamily="34" charset="0"/>
                <a:ea typeface="Real Text Pro Demibold" panose="020B0503050000020004" pitchFamily="34" charset="0"/>
              </a:rPr>
              <a:t>Wie haben Sie sich/hast Du dich gefühlt?</a:t>
            </a:r>
          </a:p>
        </p:txBody>
      </p:sp>
      <p:sp>
        <p:nvSpPr>
          <p:cNvPr id="25" name="Titel 1">
            <a:extLst>
              <a:ext uri="{FF2B5EF4-FFF2-40B4-BE49-F238E27FC236}">
                <a16:creationId xmlns:a16="http://schemas.microsoft.com/office/drawing/2014/main" id="{13C70054-26AD-41C9-96C9-CDC95EA9F594}"/>
              </a:ext>
            </a:extLst>
          </p:cNvPr>
          <p:cNvSpPr/>
          <p:nvPr/>
        </p:nvSpPr>
        <p:spPr>
          <a:xfrm>
            <a:off x="8297267" y="3616027"/>
            <a:ext cx="3028306" cy="89451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buNone/>
            </a:pPr>
            <a:r>
              <a:rPr lang="de-DE" sz="1900" b="1" strike="noStrike" spc="-1" dirty="0">
                <a:latin typeface="Real Text Pro Demibold" panose="020B0503050000020004" pitchFamily="34" charset="0"/>
                <a:ea typeface="Real Text Pro Demibold" panose="020B0503050000020004" pitchFamily="34" charset="0"/>
              </a:rPr>
              <a:t>Was würden Sie / würdest Du</a:t>
            </a:r>
          </a:p>
          <a:p>
            <a:pPr>
              <a:lnSpc>
                <a:spcPts val="2000"/>
              </a:lnSpc>
              <a:buNone/>
            </a:pPr>
            <a:r>
              <a:rPr lang="de-DE" sz="1900" b="1" spc="-1" dirty="0">
                <a:latin typeface="Real Text Pro Demibold" panose="020B0503050000020004" pitchFamily="34" charset="0"/>
                <a:ea typeface="Real Text Pro Demibold" panose="020B0503050000020004" pitchFamily="34" charset="0"/>
              </a:rPr>
              <a:t>am Spiel verändern?</a:t>
            </a:r>
            <a:endParaRPr lang="de-DE" sz="1900" b="1" strike="noStrike" spc="-1" dirty="0">
              <a:latin typeface="Real Text Pro Demibold" panose="020B0503050000020004" pitchFamily="34" charset="0"/>
              <a:ea typeface="Real Text Pro Demibold" panose="020B0503050000020004" pitchFamily="34" charset="0"/>
            </a:endParaRPr>
          </a:p>
        </p:txBody>
      </p:sp>
      <p:sp>
        <p:nvSpPr>
          <p:cNvPr id="31" name="Titel 1">
            <a:extLst>
              <a:ext uri="{FF2B5EF4-FFF2-40B4-BE49-F238E27FC236}">
                <a16:creationId xmlns:a16="http://schemas.microsoft.com/office/drawing/2014/main" id="{9634310B-B7B3-4A8C-B7F0-775451F31F00}"/>
              </a:ext>
            </a:extLst>
          </p:cNvPr>
          <p:cNvSpPr/>
          <p:nvPr/>
        </p:nvSpPr>
        <p:spPr>
          <a:xfrm>
            <a:off x="4756808" y="2801309"/>
            <a:ext cx="2354147" cy="55415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pPr>
            <a:r>
              <a:rPr lang="de-DE" sz="1900" b="1" spc="-1" dirty="0">
                <a:latin typeface="Real Text Pro Demibold" panose="020B0503050000020004" pitchFamily="34" charset="0"/>
                <a:ea typeface="Real Text Pro Demibold" panose="020B0503050000020004" pitchFamily="34" charset="0"/>
              </a:rPr>
              <a:t>War es schwer, </a:t>
            </a:r>
          </a:p>
          <a:p>
            <a:pPr>
              <a:lnSpc>
                <a:spcPts val="2000"/>
              </a:lnSpc>
            </a:pPr>
            <a:r>
              <a:rPr lang="de-DE" sz="1900" b="1" spc="-1" dirty="0">
                <a:latin typeface="Real Text Pro Demibold" panose="020B0503050000020004" pitchFamily="34" charset="0"/>
                <a:ea typeface="Real Text Pro Demibold" panose="020B0503050000020004" pitchFamily="34" charset="0"/>
              </a:rPr>
              <a:t>sich zu einigen?</a:t>
            </a:r>
          </a:p>
        </p:txBody>
      </p:sp>
      <p:sp>
        <p:nvSpPr>
          <p:cNvPr id="18" name="Titel 1">
            <a:extLst>
              <a:ext uri="{FF2B5EF4-FFF2-40B4-BE49-F238E27FC236}">
                <a16:creationId xmlns:a16="http://schemas.microsoft.com/office/drawing/2014/main" id="{71348CB4-3357-4DFD-9A9F-E563E149FEEF}"/>
              </a:ext>
            </a:extLst>
          </p:cNvPr>
          <p:cNvSpPr/>
          <p:nvPr/>
        </p:nvSpPr>
        <p:spPr>
          <a:xfrm>
            <a:off x="4505626" y="5696295"/>
            <a:ext cx="2857012" cy="55415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000"/>
              </a:lnSpc>
              <a:buNone/>
            </a:pPr>
            <a:r>
              <a:rPr lang="de-DE" sz="1900" b="1" spc="-1" dirty="0">
                <a:latin typeface="Real Text Pro Demibold" panose="020B0503050000020004" pitchFamily="34" charset="0"/>
                <a:ea typeface="Real Text Pro Demibold" panose="020B0503050000020004" pitchFamily="34" charset="0"/>
              </a:rPr>
              <a:t>Was war realistisch, was war unrealistisch?</a:t>
            </a:r>
          </a:p>
        </p:txBody>
      </p:sp>
      <p:sp>
        <p:nvSpPr>
          <p:cNvPr id="6" name="Textfeld 5">
            <a:extLst>
              <a:ext uri="{FF2B5EF4-FFF2-40B4-BE49-F238E27FC236}">
                <a16:creationId xmlns:a16="http://schemas.microsoft.com/office/drawing/2014/main" id="{83DB392C-44AD-4F25-A8B3-F4D4EA10D1E7}"/>
              </a:ext>
            </a:extLst>
          </p:cNvPr>
          <p:cNvSpPr txBox="1"/>
          <p:nvPr/>
        </p:nvSpPr>
        <p:spPr>
          <a:xfrm>
            <a:off x="5794504" y="3930236"/>
            <a:ext cx="2214796" cy="1261884"/>
          </a:xfrm>
          <a:prstGeom prst="rect">
            <a:avLst/>
          </a:prstGeom>
          <a:noFill/>
        </p:spPr>
        <p:txBody>
          <a:bodyPr wrap="square" rtlCol="0">
            <a:spAutoFit/>
          </a:bodyPr>
          <a:lstStyle/>
          <a:p>
            <a:r>
              <a:rPr lang="de-DE" sz="1900" b="1" spc="-1" dirty="0">
                <a:latin typeface="Real Text Pro Demibold" panose="020B0503050000020004" pitchFamily="34" charset="0"/>
                <a:ea typeface="Real Text Pro Demibold" panose="020B0503050000020004" pitchFamily="34" charset="0"/>
              </a:rPr>
              <a:t>Was hätten Sie / hättest Du als reale Person anders gemacht?</a:t>
            </a:r>
          </a:p>
        </p:txBody>
      </p:sp>
      <p:sp>
        <p:nvSpPr>
          <p:cNvPr id="20" name="Textfeld 19">
            <a:extLst>
              <a:ext uri="{FF2B5EF4-FFF2-40B4-BE49-F238E27FC236}">
                <a16:creationId xmlns:a16="http://schemas.microsoft.com/office/drawing/2014/main" id="{B5A7BB4F-B9A8-4E5E-9018-7C6571CDB958}"/>
              </a:ext>
            </a:extLst>
          </p:cNvPr>
          <p:cNvSpPr txBox="1"/>
          <p:nvPr/>
        </p:nvSpPr>
        <p:spPr>
          <a:xfrm>
            <a:off x="3510049" y="3666668"/>
            <a:ext cx="2214796" cy="969496"/>
          </a:xfrm>
          <a:prstGeom prst="rect">
            <a:avLst/>
          </a:prstGeom>
          <a:noFill/>
        </p:spPr>
        <p:txBody>
          <a:bodyPr wrap="square" rtlCol="0">
            <a:spAutoFit/>
          </a:bodyPr>
          <a:lstStyle/>
          <a:p>
            <a:r>
              <a:rPr lang="de-DE" sz="1900" b="1" spc="-1" dirty="0">
                <a:latin typeface="Real Text Pro Demibold" panose="020B0503050000020004" pitchFamily="34" charset="0"/>
                <a:ea typeface="Real Text Pro Demibold" panose="020B0503050000020004" pitchFamily="34" charset="0"/>
              </a:rPr>
              <a:t>Sind Sie/bist Du mit dem Ergebnis zufrieden?</a:t>
            </a:r>
          </a:p>
        </p:txBody>
      </p:sp>
      <p:sp>
        <p:nvSpPr>
          <p:cNvPr id="21" name="Titel 1">
            <a:extLst>
              <a:ext uri="{FF2B5EF4-FFF2-40B4-BE49-F238E27FC236}">
                <a16:creationId xmlns:a16="http://schemas.microsoft.com/office/drawing/2014/main" id="{49B32731-7A2E-4BD6-8F5E-4FDBDB6B1683}"/>
              </a:ext>
            </a:extLst>
          </p:cNvPr>
          <p:cNvSpPr/>
          <p:nvPr/>
        </p:nvSpPr>
        <p:spPr>
          <a:xfrm>
            <a:off x="8194841" y="2546464"/>
            <a:ext cx="2543886" cy="71428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1900" b="0" strike="noStrike" spc="-1" dirty="0">
                <a:latin typeface="Real Text Pro Demibold"/>
                <a:ea typeface="DejaVu Sans"/>
              </a:rPr>
              <a:t>Was hat Ihnen/hat Dir gefallen?</a:t>
            </a:r>
            <a:endParaRPr lang="de-DE" sz="1900" b="0" strike="noStrike" spc="-1" dirty="0">
              <a:latin typeface="Arial"/>
            </a:endParaRPr>
          </a:p>
        </p:txBody>
      </p:sp>
    </p:spTree>
    <p:extLst>
      <p:ext uri="{BB962C8B-B14F-4D97-AF65-F5344CB8AC3E}">
        <p14:creationId xmlns:p14="http://schemas.microsoft.com/office/powerpoint/2010/main" val="2871756316"/>
      </p:ext>
    </p:extLst>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P spid="13" grpId="0"/>
      <p:bldP spid="14" grpId="0"/>
      <p:bldP spid="23" grpId="0"/>
      <p:bldP spid="24" grpId="0"/>
      <p:bldP spid="25" grpId="0"/>
      <p:bldP spid="31" grpId="0"/>
      <p:bldP spid="18" grpId="0"/>
      <p:bldP spid="6"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Rechteck 18"/>
          <p:cNvSpPr/>
          <p:nvPr/>
        </p:nvSpPr>
        <p:spPr>
          <a:xfrm>
            <a:off x="0" y="2940"/>
            <a:ext cx="12186000" cy="6851880"/>
          </a:xfrm>
          <a:prstGeom prst="rect">
            <a:avLst/>
          </a:prstGeom>
          <a:solidFill>
            <a:srgbClr val="FFE596"/>
          </a:solidFill>
          <a:ln w="0">
            <a:noFill/>
          </a:ln>
        </p:spPr>
        <p:style>
          <a:lnRef idx="0">
            <a:scrgbClr r="0" g="0" b="0"/>
          </a:lnRef>
          <a:fillRef idx="0">
            <a:scrgbClr r="0" g="0" b="0"/>
          </a:fillRef>
          <a:effectRef idx="0">
            <a:scrgbClr r="0" g="0" b="0"/>
          </a:effectRef>
          <a:fontRef idx="minor"/>
        </p:style>
        <p:txBody>
          <a:bodyPr/>
          <a:lstStyle/>
          <a:p>
            <a:endParaRPr lang="de-DE"/>
          </a:p>
        </p:txBody>
      </p:sp>
      <p:pic>
        <p:nvPicPr>
          <p:cNvPr id="488" name="Grafik 41"/>
          <p:cNvPicPr/>
          <p:nvPr/>
        </p:nvPicPr>
        <p:blipFill rotWithShape="1">
          <a:blip r:embed="rId3"/>
          <a:srcRect l="24472" t="30370"/>
          <a:stretch/>
        </p:blipFill>
        <p:spPr>
          <a:xfrm>
            <a:off x="0" y="0"/>
            <a:ext cx="5619600" cy="2038680"/>
          </a:xfrm>
          <a:prstGeom prst="rect">
            <a:avLst/>
          </a:prstGeom>
          <a:ln w="0">
            <a:noFill/>
          </a:ln>
        </p:spPr>
      </p:pic>
      <p:sp>
        <p:nvSpPr>
          <p:cNvPr id="489" name="PlaceHolder 1"/>
          <p:cNvSpPr>
            <a:spLocks noGrp="1"/>
          </p:cNvSpPr>
          <p:nvPr>
            <p:ph type="title"/>
          </p:nvPr>
        </p:nvSpPr>
        <p:spPr>
          <a:xfrm>
            <a:off x="737280" y="288000"/>
            <a:ext cx="3418200" cy="791640"/>
          </a:xfrm>
          <a:prstGeom prst="rect">
            <a:avLst/>
          </a:prstGeom>
          <a:noFill/>
          <a:ln w="0">
            <a:noFill/>
          </a:ln>
        </p:spPr>
        <p:txBody>
          <a:bodyPr lIns="0" tIns="0" rIns="0" bIns="0" anchor="b">
            <a:noAutofit/>
          </a:bodyPr>
          <a:lstStyle/>
          <a:p>
            <a:pPr>
              <a:lnSpc>
                <a:spcPts val="2701"/>
              </a:lnSpc>
              <a:buNone/>
            </a:pPr>
            <a:r>
              <a:rPr lang="de-DE" sz="2700" b="0" strike="noStrike" spc="-1" dirty="0">
                <a:solidFill>
                  <a:srgbClr val="000000"/>
                </a:solidFill>
                <a:latin typeface="Real Text Pro Demibold"/>
              </a:rPr>
              <a:t>Infos zur Endlagersuche</a:t>
            </a:r>
            <a:endParaRPr lang="de-DE" sz="2700" b="0" strike="noStrike" spc="-1" dirty="0">
              <a:solidFill>
                <a:srgbClr val="000000"/>
              </a:solidFill>
              <a:latin typeface="Real Text Pro"/>
            </a:endParaRPr>
          </a:p>
        </p:txBody>
      </p:sp>
      <p:grpSp>
        <p:nvGrpSpPr>
          <p:cNvPr id="490" name="Gruppieren 27"/>
          <p:cNvGrpSpPr/>
          <p:nvPr/>
        </p:nvGrpSpPr>
        <p:grpSpPr>
          <a:xfrm>
            <a:off x="10102680" y="0"/>
            <a:ext cx="2089080" cy="1481040"/>
            <a:chOff x="10102680" y="0"/>
            <a:chExt cx="2089080" cy="1481040"/>
          </a:xfrm>
        </p:grpSpPr>
        <p:pic>
          <p:nvPicPr>
            <p:cNvPr id="491" name="Grafik 28"/>
            <p:cNvPicPr/>
            <p:nvPr/>
          </p:nvPicPr>
          <p:blipFill>
            <a:blip r:embed="rId4"/>
            <a:stretch/>
          </p:blipFill>
          <p:spPr>
            <a:xfrm>
              <a:off x="10102680" y="0"/>
              <a:ext cx="2089080" cy="1481040"/>
            </a:xfrm>
            <a:prstGeom prst="rect">
              <a:avLst/>
            </a:prstGeom>
            <a:ln w="0">
              <a:noFill/>
            </a:ln>
          </p:spPr>
        </p:pic>
        <p:pic>
          <p:nvPicPr>
            <p:cNvPr id="492" name="Grafik 29"/>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494" name="PlaceHolder 1"/>
          <p:cNvSpPr/>
          <p:nvPr/>
        </p:nvSpPr>
        <p:spPr>
          <a:xfrm>
            <a:off x="5649430" y="1081476"/>
            <a:ext cx="2984576" cy="52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ts val="2701"/>
              </a:lnSpc>
              <a:buNone/>
            </a:pPr>
            <a:r>
              <a:rPr lang="de-DE" sz="1900" spc="-1" dirty="0">
                <a:solidFill>
                  <a:srgbClr val="000000"/>
                </a:solidFill>
                <a:latin typeface="Real Text Pro Demibold"/>
              </a:rPr>
              <a:t>App endlagersuche:360°</a:t>
            </a:r>
            <a:endParaRPr lang="de-DE" sz="1900" b="0" strike="noStrike" spc="-1" dirty="0">
              <a:latin typeface="Arial"/>
            </a:endParaRPr>
          </a:p>
        </p:txBody>
      </p:sp>
      <p:sp>
        <p:nvSpPr>
          <p:cNvPr id="495" name="PlaceHolder 1"/>
          <p:cNvSpPr/>
          <p:nvPr/>
        </p:nvSpPr>
        <p:spPr>
          <a:xfrm>
            <a:off x="4488779" y="2038680"/>
            <a:ext cx="2524560" cy="52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1900" b="0" strike="noStrike" spc="-1" dirty="0">
                <a:solidFill>
                  <a:srgbClr val="000000"/>
                </a:solidFill>
                <a:latin typeface="Real Text Pro Demibold"/>
              </a:rPr>
              <a:t>Info-Tour zur Endlagersuche</a:t>
            </a:r>
          </a:p>
        </p:txBody>
      </p:sp>
      <p:sp>
        <p:nvSpPr>
          <p:cNvPr id="496" name="PlaceHolder 1"/>
          <p:cNvSpPr/>
          <p:nvPr/>
        </p:nvSpPr>
        <p:spPr>
          <a:xfrm>
            <a:off x="6508636" y="5852255"/>
            <a:ext cx="2033211" cy="74165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1900" b="0" strike="noStrike" spc="-1" dirty="0">
                <a:solidFill>
                  <a:srgbClr val="000000"/>
                </a:solidFill>
                <a:latin typeface="Real Text Pro Demibold"/>
              </a:rPr>
              <a:t>endlagersuche-infoplattform.de</a:t>
            </a:r>
          </a:p>
        </p:txBody>
      </p:sp>
      <p:sp>
        <p:nvSpPr>
          <p:cNvPr id="497" name="Bildplatzhalter 20"/>
          <p:cNvSpPr/>
          <p:nvPr/>
        </p:nvSpPr>
        <p:spPr>
          <a:xfrm>
            <a:off x="5526839" y="2017087"/>
            <a:ext cx="4080705" cy="3538586"/>
          </a:xfrm>
          <a:prstGeom prst="hexagon">
            <a:avLst>
              <a:gd name="adj" fmla="val 28810"/>
              <a:gd name="vf" fmla="val 115470"/>
            </a:avLst>
          </a:prstGeom>
          <a:blipFill rotWithShape="0">
            <a:blip r:embed="rId6"/>
            <a:srcRect/>
            <a:stretch/>
          </a:blipFill>
          <a:ln w="0">
            <a:noFill/>
          </a:ln>
        </p:spPr>
        <p:style>
          <a:lnRef idx="0">
            <a:scrgbClr r="0" g="0" b="0"/>
          </a:lnRef>
          <a:fillRef idx="0">
            <a:scrgbClr r="0" g="0" b="0"/>
          </a:fillRef>
          <a:effectRef idx="0">
            <a:scrgbClr r="0" g="0" b="0"/>
          </a:effectRef>
          <a:fontRef idx="minor"/>
        </p:style>
        <p:txBody>
          <a:bodyPr/>
          <a:lstStyle/>
          <a:p>
            <a:endParaRPr lang="de-DE" dirty="0"/>
          </a:p>
        </p:txBody>
      </p:sp>
      <p:sp>
        <p:nvSpPr>
          <p:cNvPr id="14" name="PlaceHolder 1">
            <a:extLst>
              <a:ext uri="{FF2B5EF4-FFF2-40B4-BE49-F238E27FC236}">
                <a16:creationId xmlns:a16="http://schemas.microsoft.com/office/drawing/2014/main" id="{18A78249-0157-4220-93E7-886D0F3FCE3C}"/>
              </a:ext>
            </a:extLst>
          </p:cNvPr>
          <p:cNvSpPr txBox="1">
            <a:spLocks/>
          </p:cNvSpPr>
          <p:nvPr/>
        </p:nvSpPr>
        <p:spPr>
          <a:xfrm>
            <a:off x="1247760" y="6426000"/>
            <a:ext cx="776160" cy="136080"/>
          </a:xfrm>
          <a:prstGeom prst="rect">
            <a:avLst/>
          </a:prstGeom>
          <a:noFill/>
          <a:ln w="0">
            <a:noFill/>
          </a:ln>
        </p:spPr>
        <p:txBody>
          <a:bodyPr lIns="0" tIns="0" rIns="0" bIns="0" anchor="t">
            <a:noAutofit/>
          </a:bodyPr>
          <a:lstStyle>
            <a:defPPr>
              <a:defRPr lang="de-DE"/>
            </a:defPPr>
            <a:lvl1pPr marL="0" algn="l" defTabSz="914400" rtl="0" eaLnBrk="1" latinLnBrk="0" hangingPunct="1">
              <a:lnSpc>
                <a:spcPct val="100000"/>
              </a:lnSpc>
              <a:buNone/>
              <a:defRPr lang="de-DE" sz="700" b="0" strike="noStrike" kern="1200" spc="-1">
                <a:solidFill>
                  <a:srgbClr val="000000"/>
                </a:solidFill>
                <a:latin typeface="Real Text Pro"/>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Seite </a:t>
            </a:r>
            <a:fld id="{E98D5D09-6BB6-4A50-9F77-078C9492582C}" type="slidenum">
              <a:rPr smtClean="0"/>
              <a:pPr/>
              <a:t>23</a:t>
            </a:fld>
            <a:endParaRPr dirty="0">
              <a:latin typeface="Times New Roman"/>
            </a:endParaRPr>
          </a:p>
        </p:txBody>
      </p:sp>
      <p:grpSp>
        <p:nvGrpSpPr>
          <p:cNvPr id="2" name="Gruppieren 7">
            <a:extLst>
              <a:ext uri="{FF2B5EF4-FFF2-40B4-BE49-F238E27FC236}">
                <a16:creationId xmlns:a16="http://schemas.microsoft.com/office/drawing/2014/main" id="{6B716F70-B2F6-A024-4C32-D19045ED102B}"/>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5F73F9E5-BA3A-0CB0-2A4C-9C989D6F71B1}"/>
                </a:ext>
              </a:extLst>
            </p:cNvPr>
            <p:cNvPicPr/>
            <p:nvPr/>
          </p:nvPicPr>
          <p:blipFill>
            <a:blip r:embed="rId7"/>
            <a:stretch/>
          </p:blipFill>
          <p:spPr>
            <a:xfrm>
              <a:off x="10111680" y="0"/>
              <a:ext cx="2080080" cy="1476360"/>
            </a:xfrm>
            <a:prstGeom prst="rect">
              <a:avLst/>
            </a:prstGeom>
            <a:ln w="0">
              <a:noFill/>
            </a:ln>
          </p:spPr>
        </p:pic>
        <p:pic>
          <p:nvPicPr>
            <p:cNvPr id="4" name="Grafik 9">
              <a:extLst>
                <a:ext uri="{FF2B5EF4-FFF2-40B4-BE49-F238E27FC236}">
                  <a16:creationId xmlns:a16="http://schemas.microsoft.com/office/drawing/2014/main" id="{3C2D8AD8-CDE6-5B1B-0EB6-B6DAFA189A91}"/>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grpSp>
        <p:nvGrpSpPr>
          <p:cNvPr id="18" name="Gruppieren 7">
            <a:extLst>
              <a:ext uri="{FF2B5EF4-FFF2-40B4-BE49-F238E27FC236}">
                <a16:creationId xmlns:a16="http://schemas.microsoft.com/office/drawing/2014/main" id="{E2138F07-9CB9-4217-812B-82B2C19600C8}"/>
              </a:ext>
            </a:extLst>
          </p:cNvPr>
          <p:cNvGrpSpPr/>
          <p:nvPr/>
        </p:nvGrpSpPr>
        <p:grpSpPr>
          <a:xfrm>
            <a:off x="10186020" y="-4680"/>
            <a:ext cx="2080080" cy="1476360"/>
            <a:chOff x="10111680" y="0"/>
            <a:chExt cx="2080080" cy="1476360"/>
          </a:xfrm>
        </p:grpSpPr>
        <p:pic>
          <p:nvPicPr>
            <p:cNvPr id="19" name="Grafik 8">
              <a:extLst>
                <a:ext uri="{FF2B5EF4-FFF2-40B4-BE49-F238E27FC236}">
                  <a16:creationId xmlns:a16="http://schemas.microsoft.com/office/drawing/2014/main" id="{BC23D19E-78EC-4739-9BBB-18B321FE51B3}"/>
                </a:ext>
              </a:extLst>
            </p:cNvPr>
            <p:cNvPicPr/>
            <p:nvPr/>
          </p:nvPicPr>
          <p:blipFill>
            <a:blip r:embed="rId7"/>
            <a:stretch/>
          </p:blipFill>
          <p:spPr>
            <a:xfrm>
              <a:off x="10111680" y="0"/>
              <a:ext cx="2080080" cy="1476360"/>
            </a:xfrm>
            <a:prstGeom prst="rect">
              <a:avLst/>
            </a:prstGeom>
            <a:ln w="0">
              <a:noFill/>
            </a:ln>
          </p:spPr>
        </p:pic>
        <p:pic>
          <p:nvPicPr>
            <p:cNvPr id="20" name="Grafik 9">
              <a:extLst>
                <a:ext uri="{FF2B5EF4-FFF2-40B4-BE49-F238E27FC236}">
                  <a16:creationId xmlns:a16="http://schemas.microsoft.com/office/drawing/2014/main" id="{F8CFC410-8025-401E-8CA0-E7D3272B7EFC}"/>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pic>
        <p:nvPicPr>
          <p:cNvPr id="28" name="Grafik 27">
            <a:extLst>
              <a:ext uri="{FF2B5EF4-FFF2-40B4-BE49-F238E27FC236}">
                <a16:creationId xmlns:a16="http://schemas.microsoft.com/office/drawing/2014/main" id="{FA18A81F-D73A-48D1-9C6C-27920706AD96}"/>
              </a:ext>
            </a:extLst>
          </p:cNvPr>
          <p:cNvPicPr>
            <a:picLocks noChangeAspect="1"/>
          </p:cNvPicPr>
          <p:nvPr/>
        </p:nvPicPr>
        <p:blipFill rotWithShape="1">
          <a:blip r:embed="rId8"/>
          <a:srcRect l="17150" t="-6138" r="-22016" b="7195"/>
          <a:stretch/>
        </p:blipFill>
        <p:spPr>
          <a:xfrm>
            <a:off x="8541847" y="-293642"/>
            <a:ext cx="4682213" cy="4080022"/>
          </a:xfrm>
          <a:prstGeom prst="hexagon">
            <a:avLst>
              <a:gd name="adj" fmla="val 28933"/>
              <a:gd name="vf" fmla="val 115470"/>
            </a:avLst>
          </a:prstGeom>
        </p:spPr>
      </p:pic>
      <p:pic>
        <p:nvPicPr>
          <p:cNvPr id="22" name="Bildplatzhalter 21">
            <a:extLst>
              <a:ext uri="{FF2B5EF4-FFF2-40B4-BE49-F238E27FC236}">
                <a16:creationId xmlns:a16="http://schemas.microsoft.com/office/drawing/2014/main" id="{33621A78-6B67-4284-95F2-84D6994710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1847" y="3918535"/>
            <a:ext cx="4619029" cy="4078719"/>
          </a:xfrm>
          <a:prstGeom prst="hexagon">
            <a:avLst>
              <a:gd name="adj" fmla="val 28810"/>
              <a:gd name="vf" fmla="val 115470"/>
            </a:avLst>
          </a:prstGeom>
          <a:noFill/>
        </p:spPr>
      </p:pic>
      <p:sp>
        <p:nvSpPr>
          <p:cNvPr id="24" name="Bildplatzhalter 7">
            <a:extLst>
              <a:ext uri="{FF2B5EF4-FFF2-40B4-BE49-F238E27FC236}">
                <a16:creationId xmlns:a16="http://schemas.microsoft.com/office/drawing/2014/main" id="{9FE719FD-258A-454E-AE82-CFEC66CA3B66}"/>
              </a:ext>
            </a:extLst>
          </p:cNvPr>
          <p:cNvSpPr txBox="1">
            <a:spLocks/>
          </p:cNvSpPr>
          <p:nvPr/>
        </p:nvSpPr>
        <p:spPr>
          <a:xfrm rot="2700000">
            <a:off x="-35047" y="1885067"/>
            <a:ext cx="4480091" cy="3885045"/>
          </a:xfrm>
          <a:prstGeom prst="hexagon">
            <a:avLst>
              <a:gd name="adj" fmla="val 28810"/>
              <a:gd name="vf" fmla="val 115470"/>
            </a:avLst>
          </a:prstGeom>
          <a:solidFill>
            <a:srgbClr val="FF9393"/>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6" name="Textfeld 5">
            <a:extLst>
              <a:ext uri="{FF2B5EF4-FFF2-40B4-BE49-F238E27FC236}">
                <a16:creationId xmlns:a16="http://schemas.microsoft.com/office/drawing/2014/main" id="{8EFEF15E-B3DA-4042-88E0-863FA7AA204E}"/>
              </a:ext>
            </a:extLst>
          </p:cNvPr>
          <p:cNvSpPr txBox="1"/>
          <p:nvPr/>
        </p:nvSpPr>
        <p:spPr>
          <a:xfrm>
            <a:off x="3739018" y="5248785"/>
            <a:ext cx="2951045" cy="1754326"/>
          </a:xfrm>
          <a:prstGeom prst="rect">
            <a:avLst/>
          </a:prstGeom>
          <a:noFill/>
        </p:spPr>
        <p:txBody>
          <a:bodyPr wrap="square" rtlCol="0">
            <a:spAutoFit/>
          </a:bodyPr>
          <a:lstStyle/>
          <a:p>
            <a:r>
              <a:rPr lang="de-DE" spc="-1" dirty="0">
                <a:solidFill>
                  <a:srgbClr val="000000"/>
                </a:solidFill>
                <a:latin typeface="Real Text Pro Demibold"/>
              </a:rPr>
              <a:t>Antworten auch unter: </a:t>
            </a:r>
            <a:r>
              <a:rPr lang="de-DE" spc="-1" dirty="0">
                <a:solidFill>
                  <a:srgbClr val="000000"/>
                </a:solidFill>
                <a:latin typeface="Real Text Pro Demibold"/>
                <a:hlinkClick r:id="rId10"/>
              </a:rPr>
              <a:t>dialog@base.bund.de</a:t>
            </a:r>
            <a:endParaRPr lang="de-DE" spc="-1" dirty="0">
              <a:solidFill>
                <a:srgbClr val="000000"/>
              </a:solidFill>
              <a:latin typeface="Real Text Pro Demibold"/>
            </a:endParaRPr>
          </a:p>
          <a:p>
            <a:r>
              <a:rPr lang="de-DE" spc="-1" dirty="0">
                <a:solidFill>
                  <a:srgbClr val="000000"/>
                </a:solidFill>
                <a:latin typeface="Real Text Pro Demibold"/>
              </a:rPr>
              <a:t>und bei der monatlichen digitalen Info-Veranstaltung</a:t>
            </a:r>
            <a:endParaRPr lang="de-DE" spc="-1" dirty="0">
              <a:latin typeface="Arial"/>
            </a:endParaRPr>
          </a:p>
          <a:p>
            <a:endParaRPr lang="de-DE" dirty="0"/>
          </a:p>
        </p:txBody>
      </p:sp>
      <p:sp>
        <p:nvSpPr>
          <p:cNvPr id="21" name="Titel 1">
            <a:extLst>
              <a:ext uri="{FF2B5EF4-FFF2-40B4-BE49-F238E27FC236}">
                <a16:creationId xmlns:a16="http://schemas.microsoft.com/office/drawing/2014/main" id="{A8D120CC-6534-402C-91FC-3C5EA96354FD}"/>
              </a:ext>
            </a:extLst>
          </p:cNvPr>
          <p:cNvSpPr/>
          <p:nvPr/>
        </p:nvSpPr>
        <p:spPr>
          <a:xfrm>
            <a:off x="669235" y="2904324"/>
            <a:ext cx="3411395" cy="132801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2700" b="1" spc="-1" dirty="0">
                <a:latin typeface="Real Text Pro Demibold" panose="020B0503050000020004" pitchFamily="34" charset="0"/>
                <a:ea typeface="Real Text Pro Demibold" panose="020B0503050000020004" pitchFamily="34" charset="0"/>
              </a:rPr>
              <a:t>Welche Fragen haben Sie / hast Du noch zur Endlagersuche?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0"/>
      <p:bldP spid="495" grpId="0"/>
      <p:bldP spid="496" grpId="0"/>
      <p:bldP spid="497" grpId="0" animBg="1"/>
      <p:bldP spid="24" grpId="0" animBg="1"/>
      <p:bldP spid="6"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D265951-3997-0C6C-5016-9E26E37FB9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grpSp>
        <p:nvGrpSpPr>
          <p:cNvPr id="3" name="Gruppieren 7">
            <a:extLst>
              <a:ext uri="{FF2B5EF4-FFF2-40B4-BE49-F238E27FC236}">
                <a16:creationId xmlns:a16="http://schemas.microsoft.com/office/drawing/2014/main" id="{6F948529-6D08-2D30-B3AE-B540B8F526A3}"/>
              </a:ext>
            </a:extLst>
          </p:cNvPr>
          <p:cNvGrpSpPr/>
          <p:nvPr/>
        </p:nvGrpSpPr>
        <p:grpSpPr>
          <a:xfrm>
            <a:off x="10111680" y="0"/>
            <a:ext cx="2080080" cy="1476360"/>
            <a:chOff x="10111680" y="0"/>
            <a:chExt cx="2080080" cy="1476360"/>
          </a:xfrm>
        </p:grpSpPr>
        <p:pic>
          <p:nvPicPr>
            <p:cNvPr id="4" name="Grafik 8">
              <a:extLst>
                <a:ext uri="{FF2B5EF4-FFF2-40B4-BE49-F238E27FC236}">
                  <a16:creationId xmlns:a16="http://schemas.microsoft.com/office/drawing/2014/main" id="{A984B3DC-D85C-3B99-D6C6-6D042E4DAA1B}"/>
                </a:ext>
              </a:extLst>
            </p:cNvPr>
            <p:cNvPicPr/>
            <p:nvPr/>
          </p:nvPicPr>
          <p:blipFill>
            <a:blip r:embed="rId4"/>
            <a:stretch/>
          </p:blipFill>
          <p:spPr>
            <a:xfrm>
              <a:off x="10111680" y="0"/>
              <a:ext cx="2080080" cy="1476360"/>
            </a:xfrm>
            <a:prstGeom prst="rect">
              <a:avLst/>
            </a:prstGeom>
            <a:ln w="0">
              <a:noFill/>
            </a:ln>
          </p:spPr>
        </p:pic>
        <p:pic>
          <p:nvPicPr>
            <p:cNvPr id="6" name="Grafik 9">
              <a:extLst>
                <a:ext uri="{FF2B5EF4-FFF2-40B4-BE49-F238E27FC236}">
                  <a16:creationId xmlns:a16="http://schemas.microsoft.com/office/drawing/2014/main" id="{5FAADF1C-347E-00BC-D15E-6B587D47F8B0}"/>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7" name="Titel 1">
            <a:extLst>
              <a:ext uri="{FF2B5EF4-FFF2-40B4-BE49-F238E27FC236}">
                <a16:creationId xmlns:a16="http://schemas.microsoft.com/office/drawing/2014/main" id="{06E53AB6-B252-B42F-B462-B1B4451B97EE}"/>
              </a:ext>
            </a:extLst>
          </p:cNvPr>
          <p:cNvSpPr/>
          <p:nvPr/>
        </p:nvSpPr>
        <p:spPr>
          <a:xfrm>
            <a:off x="590366" y="5817303"/>
            <a:ext cx="8340692" cy="49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4400" b="0" strike="noStrike" spc="-1" dirty="0">
                <a:solidFill>
                  <a:srgbClr val="000000"/>
                </a:solidFill>
                <a:highlight>
                  <a:srgbClr val="FFD205"/>
                </a:highlight>
                <a:latin typeface="Real Text Pro Extrabold" panose="020B0904020204020204" pitchFamily="34" charset="0"/>
                <a:ea typeface="DejaVu Sans"/>
              </a:rPr>
              <a:t>Achtung, jetzt wird es fiktiv! </a:t>
            </a:r>
            <a:endParaRPr lang="de-DE" sz="4400" b="0" strike="noStrike" spc="-1" dirty="0">
              <a:highlight>
                <a:srgbClr val="FFD205"/>
              </a:highlight>
              <a:latin typeface="Real Text Pro Extrabold" panose="020B0904020204020204" pitchFamily="34" charset="0"/>
            </a:endParaRPr>
          </a:p>
        </p:txBody>
      </p:sp>
    </p:spTree>
    <p:extLst>
      <p:ext uri="{BB962C8B-B14F-4D97-AF65-F5344CB8AC3E}">
        <p14:creationId xmlns:p14="http://schemas.microsoft.com/office/powerpoint/2010/main" val="3180849070"/>
      </p:ext>
    </p:extLst>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71AFD7F-5B0F-65F2-B409-B44A503D3A17}"/>
              </a:ext>
            </a:extLst>
          </p:cNvPr>
          <p:cNvPicPr>
            <a:picLocks noGrp="1" noRot="1" noChangeAspect="1" noMove="1" noResize="1" noEditPoints="1" noAdjustHandles="1" noChangeArrowheads="1" noChangeShapeType="1" noCrop="1"/>
          </p:cNvPicPr>
          <p:nvPr/>
        </p:nvPicPr>
        <p:blipFill>
          <a:blip r:embed="rId3"/>
          <a:stretch>
            <a:fillRect/>
          </a:stretch>
        </p:blipFill>
        <p:spPr>
          <a:xfrm>
            <a:off x="13465" y="13500"/>
            <a:ext cx="12207803" cy="6885011"/>
          </a:xfrm>
          <a:custGeom>
            <a:avLst/>
            <a:gdLst>
              <a:gd name="connsiteX0" fmla="*/ -2212 w 12207803"/>
              <a:gd name="connsiteY0" fmla="*/ -1244 h 6885011"/>
              <a:gd name="connsiteX1" fmla="*/ 12205591 w 12207803"/>
              <a:gd name="connsiteY1" fmla="*/ -1244 h 6885011"/>
              <a:gd name="connsiteX2" fmla="*/ 12205591 w 12207803"/>
              <a:gd name="connsiteY2" fmla="*/ 6883768 h 6885011"/>
              <a:gd name="connsiteX3" fmla="*/ -2212 w 12207803"/>
              <a:gd name="connsiteY3" fmla="*/ 6883768 h 6885011"/>
            </a:gdLst>
            <a:ahLst/>
            <a:cxnLst>
              <a:cxn ang="0">
                <a:pos x="connsiteX0" y="connsiteY0"/>
              </a:cxn>
              <a:cxn ang="0">
                <a:pos x="connsiteX1" y="connsiteY1"/>
              </a:cxn>
              <a:cxn ang="0">
                <a:pos x="connsiteX2" y="connsiteY2"/>
              </a:cxn>
              <a:cxn ang="0">
                <a:pos x="connsiteX3" y="connsiteY3"/>
              </a:cxn>
            </a:cxnLst>
            <a:rect l="l" t="t" r="r" b="b"/>
            <a:pathLst>
              <a:path w="12207803" h="6885011">
                <a:moveTo>
                  <a:pt x="-2212" y="-1244"/>
                </a:moveTo>
                <a:lnTo>
                  <a:pt x="12205591" y="-1244"/>
                </a:lnTo>
                <a:lnTo>
                  <a:pt x="12205591" y="6883768"/>
                </a:lnTo>
                <a:lnTo>
                  <a:pt x="-2212" y="6883768"/>
                </a:lnTo>
                <a:close/>
              </a:path>
            </a:pathLst>
          </a:custGeom>
        </p:spPr>
      </p:pic>
      <p:sp>
        <p:nvSpPr>
          <p:cNvPr id="5" name="Titel 1">
            <a:extLst>
              <a:ext uri="{FF2B5EF4-FFF2-40B4-BE49-F238E27FC236}">
                <a16:creationId xmlns:a16="http://schemas.microsoft.com/office/drawing/2014/main" id="{02D43A1B-A868-7494-4907-6239AE62A60E}"/>
              </a:ext>
            </a:extLst>
          </p:cNvPr>
          <p:cNvSpPr/>
          <p:nvPr/>
        </p:nvSpPr>
        <p:spPr>
          <a:xfrm>
            <a:off x="371160" y="280800"/>
            <a:ext cx="7501680" cy="49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Das Szenario</a:t>
            </a:r>
            <a:endParaRPr lang="de-DE" sz="2700" b="0" strike="noStrike" spc="-1" dirty="0">
              <a:latin typeface="Arial"/>
            </a:endParaRPr>
          </a:p>
        </p:txBody>
      </p:sp>
      <p:grpSp>
        <p:nvGrpSpPr>
          <p:cNvPr id="6" name="Gruppieren 7">
            <a:extLst>
              <a:ext uri="{FF2B5EF4-FFF2-40B4-BE49-F238E27FC236}">
                <a16:creationId xmlns:a16="http://schemas.microsoft.com/office/drawing/2014/main" id="{63E2A25D-01B9-E1EF-035B-A7F14849B275}"/>
              </a:ext>
            </a:extLst>
          </p:cNvPr>
          <p:cNvGrpSpPr/>
          <p:nvPr/>
        </p:nvGrpSpPr>
        <p:grpSpPr>
          <a:xfrm>
            <a:off x="10111680" y="0"/>
            <a:ext cx="2080080" cy="1476360"/>
            <a:chOff x="10111680" y="0"/>
            <a:chExt cx="2080080" cy="1476360"/>
          </a:xfrm>
        </p:grpSpPr>
        <p:pic>
          <p:nvPicPr>
            <p:cNvPr id="7" name="Grafik 8">
              <a:extLst>
                <a:ext uri="{FF2B5EF4-FFF2-40B4-BE49-F238E27FC236}">
                  <a16:creationId xmlns:a16="http://schemas.microsoft.com/office/drawing/2014/main" id="{B3A8084A-7CBC-E3E2-DF31-F3A7356256B9}"/>
                </a:ext>
              </a:extLst>
            </p:cNvPr>
            <p:cNvPicPr/>
            <p:nvPr/>
          </p:nvPicPr>
          <p:blipFill>
            <a:blip r:embed="rId4"/>
            <a:stretch/>
          </p:blipFill>
          <p:spPr>
            <a:xfrm>
              <a:off x="10111680" y="0"/>
              <a:ext cx="2080080" cy="1476360"/>
            </a:xfrm>
            <a:prstGeom prst="rect">
              <a:avLst/>
            </a:prstGeom>
            <a:ln w="0">
              <a:noFill/>
            </a:ln>
          </p:spPr>
        </p:pic>
        <p:pic>
          <p:nvPicPr>
            <p:cNvPr id="8" name="Grafik 9">
              <a:extLst>
                <a:ext uri="{FF2B5EF4-FFF2-40B4-BE49-F238E27FC236}">
                  <a16:creationId xmlns:a16="http://schemas.microsoft.com/office/drawing/2014/main" id="{A7C9E3DA-0AC6-E99D-4048-665EFCCB9D75}"/>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57" name="Titel 1">
            <a:extLst>
              <a:ext uri="{FF2B5EF4-FFF2-40B4-BE49-F238E27FC236}">
                <a16:creationId xmlns:a16="http://schemas.microsoft.com/office/drawing/2014/main" id="{D983179B-FB24-B530-121E-B92260671F9A}"/>
              </a:ext>
            </a:extLst>
          </p:cNvPr>
          <p:cNvSpPr/>
          <p:nvPr/>
        </p:nvSpPr>
        <p:spPr>
          <a:xfrm>
            <a:off x="860035" y="1597487"/>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chorCtr="0">
            <a:noAutofit/>
          </a:bodyPr>
          <a:lstStyle/>
          <a:p>
            <a:pPr marR="0" algn="l" rtl="0"/>
            <a:r>
              <a:rPr lang="de-DE" sz="2400" b="1" i="0" u="heavy" strike="noStrike" baseline="30000" dirty="0">
                <a:solidFill>
                  <a:srgbClr val="000000"/>
                </a:solidFill>
                <a:uFill>
                  <a:solidFill>
                    <a:srgbClr val="FFD200"/>
                  </a:solidFill>
                </a:uFill>
                <a:latin typeface="Real Text Pro" panose="020B0504020204020204" pitchFamily="34" charset="0"/>
              </a:rPr>
              <a:t>In nicht allzu </a:t>
            </a:r>
          </a:p>
          <a:p>
            <a:pPr marR="0" algn="l" rtl="0"/>
            <a:r>
              <a:rPr lang="de-DE" sz="2400" b="1" i="0" u="heavy" strike="noStrike" baseline="30000" dirty="0">
                <a:solidFill>
                  <a:srgbClr val="000000"/>
                </a:solidFill>
                <a:uFill>
                  <a:solidFill>
                    <a:srgbClr val="FFD200"/>
                  </a:solidFill>
                </a:uFill>
                <a:latin typeface="Real Text Pro" panose="020B0504020204020204" pitchFamily="34" charset="0"/>
              </a:rPr>
              <a:t>ferner Zukunft ...</a:t>
            </a:r>
          </a:p>
        </p:txBody>
      </p:sp>
      <p:sp>
        <p:nvSpPr>
          <p:cNvPr id="59" name="Titel 1">
            <a:extLst>
              <a:ext uri="{FF2B5EF4-FFF2-40B4-BE49-F238E27FC236}">
                <a16:creationId xmlns:a16="http://schemas.microsoft.com/office/drawing/2014/main" id="{F66A0296-C38A-3328-82F0-3048E6C9302A}"/>
              </a:ext>
            </a:extLst>
          </p:cNvPr>
          <p:cNvSpPr/>
          <p:nvPr/>
        </p:nvSpPr>
        <p:spPr>
          <a:xfrm>
            <a:off x="1897018" y="5166091"/>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chorCtr="0">
            <a:noAutofit/>
          </a:bodyPr>
          <a:lstStyle/>
          <a:p>
            <a:pPr marR="0" algn="l" rtl="0"/>
            <a:r>
              <a:rPr lang="de-DE" sz="2400" b="1" i="0" u="heavy" strike="noStrike" baseline="30000" dirty="0">
                <a:solidFill>
                  <a:srgbClr val="000000"/>
                </a:solidFill>
                <a:uFill>
                  <a:solidFill>
                    <a:srgbClr val="FFD200"/>
                  </a:solidFill>
                </a:uFill>
                <a:latin typeface="Real Text Pro" panose="020B0504020204020204" pitchFamily="34" charset="0"/>
              </a:rPr>
              <a:t>Standortregion Fünfstädteland</a:t>
            </a:r>
          </a:p>
        </p:txBody>
      </p:sp>
      <p:sp>
        <p:nvSpPr>
          <p:cNvPr id="60" name="Titel 1">
            <a:extLst>
              <a:ext uri="{FF2B5EF4-FFF2-40B4-BE49-F238E27FC236}">
                <a16:creationId xmlns:a16="http://schemas.microsoft.com/office/drawing/2014/main" id="{1F02CA16-79F9-B68E-D70D-C780F52FBB06}"/>
              </a:ext>
            </a:extLst>
          </p:cNvPr>
          <p:cNvSpPr/>
          <p:nvPr/>
        </p:nvSpPr>
        <p:spPr>
          <a:xfrm>
            <a:off x="3455809" y="2555168"/>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chorCtr="0">
            <a:noAutofit/>
          </a:bodyPr>
          <a:lstStyle/>
          <a:p>
            <a:pPr marR="0" algn="l" rtl="0"/>
            <a:r>
              <a:rPr lang="de-DE" sz="2400" b="1" i="0" u="heavy" strike="noStrike" baseline="30000" dirty="0">
                <a:solidFill>
                  <a:srgbClr val="000000"/>
                </a:solidFill>
                <a:uFill>
                  <a:solidFill>
                    <a:srgbClr val="FFD200"/>
                  </a:solidFill>
                </a:uFill>
                <a:latin typeface="Real Text Pro" panose="020B0504020204020204" pitchFamily="34" charset="0"/>
              </a:rPr>
              <a:t>... irgendwo in Deutschland</a:t>
            </a:r>
          </a:p>
        </p:txBody>
      </p:sp>
      <p:sp>
        <p:nvSpPr>
          <p:cNvPr id="61" name="Titel 1">
            <a:extLst>
              <a:ext uri="{FF2B5EF4-FFF2-40B4-BE49-F238E27FC236}">
                <a16:creationId xmlns:a16="http://schemas.microsoft.com/office/drawing/2014/main" id="{0EAB9AF3-630A-F26E-D5C5-0274AC50561E}"/>
              </a:ext>
            </a:extLst>
          </p:cNvPr>
          <p:cNvSpPr/>
          <p:nvPr/>
        </p:nvSpPr>
        <p:spPr>
          <a:xfrm>
            <a:off x="6280173" y="1597487"/>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chorCtr="0">
            <a:noAutofit/>
          </a:bodyPr>
          <a:lstStyle/>
          <a:p>
            <a:pPr marR="0" algn="l" rtl="0"/>
            <a:r>
              <a:rPr lang="de-DE" sz="2400" b="1" i="0" u="heavy" strike="noStrike" baseline="30000" dirty="0">
                <a:solidFill>
                  <a:srgbClr val="000000"/>
                </a:solidFill>
                <a:uFill>
                  <a:solidFill>
                    <a:srgbClr val="FFD200"/>
                  </a:solidFill>
                </a:uFill>
                <a:latin typeface="Real Text Pro" panose="020B0504020204020204" pitchFamily="34" charset="0"/>
              </a:rPr>
              <a:t>Mitthausen</a:t>
            </a:r>
          </a:p>
        </p:txBody>
      </p:sp>
      <p:sp>
        <p:nvSpPr>
          <p:cNvPr id="62" name="Titel 1">
            <a:extLst>
              <a:ext uri="{FF2B5EF4-FFF2-40B4-BE49-F238E27FC236}">
                <a16:creationId xmlns:a16="http://schemas.microsoft.com/office/drawing/2014/main" id="{DA765EFD-0F5B-E59E-D877-55D4F6D1EB61}"/>
              </a:ext>
            </a:extLst>
          </p:cNvPr>
          <p:cNvSpPr/>
          <p:nvPr/>
        </p:nvSpPr>
        <p:spPr>
          <a:xfrm>
            <a:off x="10111680" y="2221996"/>
            <a:ext cx="2595774" cy="7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chorCtr="0">
            <a:noAutofit/>
          </a:bodyPr>
          <a:lstStyle/>
          <a:p>
            <a:pPr marR="0" algn="l" rtl="0"/>
            <a:r>
              <a:rPr lang="de-DE" sz="2400" b="1" i="0" u="heavy" strike="noStrike" baseline="30000" dirty="0">
                <a:solidFill>
                  <a:srgbClr val="000000"/>
                </a:solidFill>
                <a:uFill>
                  <a:solidFill>
                    <a:srgbClr val="FFD200"/>
                  </a:solidFill>
                </a:uFill>
                <a:latin typeface="Real Text Pro" panose="020B0504020204020204" pitchFamily="34" charset="0"/>
              </a:rPr>
              <a:t>Bürgerdialog </a:t>
            </a:r>
          </a:p>
          <a:p>
            <a:pPr marR="0" algn="l" rtl="0"/>
            <a:r>
              <a:rPr lang="de-DE" sz="2400" b="1" i="0" u="heavy" strike="noStrike" baseline="30000" dirty="0">
                <a:solidFill>
                  <a:srgbClr val="000000"/>
                </a:solidFill>
                <a:uFill>
                  <a:solidFill>
                    <a:srgbClr val="FFD200"/>
                  </a:solidFill>
                </a:uFill>
                <a:latin typeface="Real Text Pro" panose="020B0504020204020204" pitchFamily="34" charset="0"/>
              </a:rPr>
              <a:t>Mitthausen</a:t>
            </a:r>
          </a:p>
        </p:txBody>
      </p:sp>
    </p:spTree>
    <p:extLst>
      <p:ext uri="{BB962C8B-B14F-4D97-AF65-F5344CB8AC3E}">
        <p14:creationId xmlns:p14="http://schemas.microsoft.com/office/powerpoint/2010/main" val="174250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1914894-BF93-4706-AEFA-D79842321B3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5" name="Grafik 4">
            <a:extLst>
              <a:ext uri="{FF2B5EF4-FFF2-40B4-BE49-F238E27FC236}">
                <a16:creationId xmlns:a16="http://schemas.microsoft.com/office/drawing/2014/main" id="{8903D48C-A1B6-4DBF-BE5B-7CF99A1DCA34}"/>
              </a:ext>
            </a:extLst>
          </p:cNvPr>
          <p:cNvPicPr>
            <a:picLocks noChangeAspect="1"/>
          </p:cNvPicPr>
          <p:nvPr/>
        </p:nvPicPr>
        <p:blipFill>
          <a:blip r:embed="rId4"/>
          <a:stretch>
            <a:fillRect/>
          </a:stretch>
        </p:blipFill>
        <p:spPr>
          <a:xfrm>
            <a:off x="1741932" y="651200"/>
            <a:ext cx="7767828" cy="5555599"/>
          </a:xfrm>
          <a:prstGeom prst="rect">
            <a:avLst/>
          </a:prstGeom>
        </p:spPr>
      </p:pic>
    </p:spTree>
    <p:extLst>
      <p:ext uri="{BB962C8B-B14F-4D97-AF65-F5344CB8AC3E}">
        <p14:creationId xmlns:p14="http://schemas.microsoft.com/office/powerpoint/2010/main" val="4260386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98">
            <a:extLst>
              <a:ext uri="{FF2B5EF4-FFF2-40B4-BE49-F238E27FC236}">
                <a16:creationId xmlns:a16="http://schemas.microsoft.com/office/drawing/2014/main" id="{477E0A9A-F503-4269-AADC-E11A776C5ECD}"/>
              </a:ext>
            </a:extLst>
          </p:cNvPr>
          <p:cNvPicPr/>
          <p:nvPr/>
        </p:nvPicPr>
        <p:blipFill>
          <a:blip r:embed="rId3"/>
          <a:stretch/>
        </p:blipFill>
        <p:spPr>
          <a:xfrm flipH="1">
            <a:off x="1080" y="-7200"/>
            <a:ext cx="12190320" cy="6865200"/>
          </a:xfrm>
          <a:prstGeom prst="rect">
            <a:avLst/>
          </a:prstGeom>
          <a:ln w="0">
            <a:noFill/>
          </a:ln>
        </p:spPr>
      </p:pic>
      <p:sp>
        <p:nvSpPr>
          <p:cNvPr id="255" name="PlaceHolder 2"/>
          <p:cNvSpPr>
            <a:spLocks noGrp="1"/>
          </p:cNvSpPr>
          <p:nvPr>
            <p:ph type="title"/>
          </p:nvPr>
        </p:nvSpPr>
        <p:spPr>
          <a:xfrm>
            <a:off x="1239608" y="1148572"/>
            <a:ext cx="5063040" cy="1072080"/>
          </a:xfrm>
          <a:prstGeom prst="rect">
            <a:avLst/>
          </a:prstGeom>
          <a:noFill/>
          <a:ln w="0">
            <a:noFill/>
          </a:ln>
        </p:spPr>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April 2023:</a:t>
            </a:r>
            <a:br>
              <a:rPr lang="de-DE" sz="2700" b="0" strike="noStrike" spc="-1" dirty="0">
                <a:solidFill>
                  <a:srgbClr val="000000"/>
                </a:solidFill>
                <a:latin typeface="Real Text Pro Demibold"/>
                <a:ea typeface="DejaVu Sans"/>
              </a:rPr>
            </a:br>
            <a:r>
              <a:rPr lang="de-DE" sz="2700" b="0" strike="noStrike" spc="-1" dirty="0">
                <a:solidFill>
                  <a:srgbClr val="000000"/>
                </a:solidFill>
                <a:latin typeface="Real Text Pro Demibold"/>
                <a:ea typeface="DejaVu Sans"/>
              </a:rPr>
              <a:t>Abschalten der letzten </a:t>
            </a:r>
            <a:br>
              <a:rPr lang="de-DE" sz="2700" dirty="0"/>
            </a:br>
            <a:r>
              <a:rPr lang="de-DE" sz="2700" b="0" strike="noStrike" spc="-1" dirty="0">
                <a:solidFill>
                  <a:srgbClr val="000000"/>
                </a:solidFill>
                <a:latin typeface="Real Text Pro Demibold"/>
                <a:ea typeface="DejaVu Sans"/>
              </a:rPr>
              <a:t>Atomkraftwerke</a:t>
            </a:r>
            <a:endParaRPr lang="de-DE" sz="2700" b="0" strike="noStrike" spc="-1" dirty="0">
              <a:solidFill>
                <a:srgbClr val="000000"/>
              </a:solidFill>
              <a:latin typeface="Arial"/>
            </a:endParaRPr>
          </a:p>
        </p:txBody>
      </p:sp>
      <p:grpSp>
        <p:nvGrpSpPr>
          <p:cNvPr id="2" name="Gruppieren 7">
            <a:extLst>
              <a:ext uri="{FF2B5EF4-FFF2-40B4-BE49-F238E27FC236}">
                <a16:creationId xmlns:a16="http://schemas.microsoft.com/office/drawing/2014/main" id="{D435E662-3810-3D59-0963-B88D87F1E1BB}"/>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29BE870F-4311-5749-284B-4B1A0B532F01}"/>
                </a:ext>
              </a:extLst>
            </p:cNvPr>
            <p:cNvPicPr/>
            <p:nvPr/>
          </p:nvPicPr>
          <p:blipFill>
            <a:blip r:embed="rId4"/>
            <a:stretch/>
          </p:blipFill>
          <p:spPr>
            <a:xfrm>
              <a:off x="10111680" y="0"/>
              <a:ext cx="2080080" cy="1476360"/>
            </a:xfrm>
            <a:prstGeom prst="rect">
              <a:avLst/>
            </a:prstGeom>
            <a:ln w="0">
              <a:noFill/>
            </a:ln>
          </p:spPr>
        </p:pic>
        <p:pic>
          <p:nvPicPr>
            <p:cNvPr id="4" name="Grafik 9">
              <a:extLst>
                <a:ext uri="{FF2B5EF4-FFF2-40B4-BE49-F238E27FC236}">
                  <a16:creationId xmlns:a16="http://schemas.microsoft.com/office/drawing/2014/main" id="{34A46C73-895C-712C-6173-8C118053E9E5}"/>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
        <p:nvSpPr>
          <p:cNvPr id="6" name="Foliennummernplatzhalter 5">
            <a:extLst>
              <a:ext uri="{FF2B5EF4-FFF2-40B4-BE49-F238E27FC236}">
                <a16:creationId xmlns:a16="http://schemas.microsoft.com/office/drawing/2014/main" id="{21FD38C2-181C-8EE8-12B4-2A674CCA4E9C}"/>
              </a:ext>
            </a:extLst>
          </p:cNvPr>
          <p:cNvSpPr>
            <a:spLocks noGrp="1"/>
          </p:cNvSpPr>
          <p:nvPr>
            <p:ph type="sldNum" sz="quarter" idx="12"/>
          </p:nvPr>
        </p:nvSpPr>
        <p:spPr/>
        <p:txBody>
          <a:bodyPr/>
          <a:lstStyle/>
          <a:p>
            <a:fld id="{81BBED72-A05D-4C4B-84A9-76AC085090B6}" type="slidenum">
              <a:rPr lang="de-DE" smtClean="0"/>
              <a:t>6</a:t>
            </a:fld>
            <a:endParaRPr lang="de-DE"/>
          </a:p>
        </p:txBody>
      </p:sp>
    </p:spTree>
    <p:extLst>
      <p:ext uri="{BB962C8B-B14F-4D97-AF65-F5344CB8AC3E}">
        <p14:creationId xmlns:p14="http://schemas.microsoft.com/office/powerpoint/2010/main" val="2515987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Grafik 27"/>
          <p:cNvPicPr/>
          <p:nvPr/>
        </p:nvPicPr>
        <p:blipFill>
          <a:blip r:embed="rId3"/>
          <a:stretch/>
        </p:blipFill>
        <p:spPr>
          <a:xfrm>
            <a:off x="1800" y="360"/>
            <a:ext cx="12182040" cy="6852240"/>
          </a:xfrm>
          <a:prstGeom prst="rect">
            <a:avLst/>
          </a:prstGeom>
          <a:ln w="0">
            <a:noFill/>
          </a:ln>
        </p:spPr>
      </p:pic>
      <p:sp>
        <p:nvSpPr>
          <p:cNvPr id="258" name="PlaceHolder 1"/>
          <p:cNvSpPr>
            <a:spLocks noGrp="1"/>
          </p:cNvSpPr>
          <p:nvPr>
            <p:ph type="title"/>
          </p:nvPr>
        </p:nvSpPr>
        <p:spPr>
          <a:xfrm>
            <a:off x="7758000" y="4823640"/>
            <a:ext cx="5239440" cy="786240"/>
          </a:xfrm>
          <a:prstGeom prst="rect">
            <a:avLst/>
          </a:prstGeom>
          <a:noFill/>
          <a:ln w="0">
            <a:noFill/>
          </a:ln>
        </p:spPr>
        <p:txBody>
          <a:bodyPr lIns="0" tIns="0" rIns="0" bIns="0" anchor="b">
            <a:noAutofit/>
          </a:bodyPr>
          <a:lstStyle/>
          <a:p>
            <a:pPr>
              <a:lnSpc>
                <a:spcPts val="2701"/>
              </a:lnSpc>
              <a:buNone/>
            </a:pPr>
            <a:r>
              <a:rPr lang="de-DE" sz="2700" b="0" strike="noStrike" spc="-1" dirty="0">
                <a:solidFill>
                  <a:srgbClr val="000000"/>
                </a:solidFill>
                <a:latin typeface="Real Text Pro Demibold"/>
                <a:ea typeface="DejaVu Sans"/>
              </a:rPr>
              <a:t>hochradioaktive Abfälle </a:t>
            </a:r>
            <a:br>
              <a:rPr sz="2700" dirty="0"/>
            </a:br>
            <a:r>
              <a:rPr lang="de-DE" sz="2700" b="0" strike="noStrike" spc="-1" dirty="0">
                <a:solidFill>
                  <a:srgbClr val="000000"/>
                </a:solidFill>
                <a:latin typeface="Real Text Pro Demibold"/>
                <a:ea typeface="DejaVu Sans"/>
              </a:rPr>
              <a:t>müssen entsorgt werden.</a:t>
            </a:r>
            <a:endParaRPr lang="de-DE" sz="2700" b="0" strike="noStrike" spc="-1" dirty="0">
              <a:solidFill>
                <a:srgbClr val="000000"/>
              </a:solidFill>
              <a:latin typeface="Arial"/>
            </a:endParaRPr>
          </a:p>
        </p:txBody>
      </p:sp>
      <p:sp>
        <p:nvSpPr>
          <p:cNvPr id="260" name="PlaceHolder 2"/>
          <p:cNvSpPr>
            <a:spLocks noGrp="1"/>
          </p:cNvSpPr>
          <p:nvPr>
            <p:ph type="sldNum" idx="8"/>
          </p:nvPr>
        </p:nvSpPr>
        <p:spPr>
          <a:xfrm>
            <a:off x="1247760" y="6426000"/>
            <a:ext cx="776160" cy="136080"/>
          </a:xfrm>
          <a:prstGeom prst="rect">
            <a:avLst/>
          </a:prstGeom>
          <a:noFill/>
          <a:ln w="0">
            <a:noFill/>
          </a:ln>
        </p:spPr>
        <p:txBody>
          <a:bodyPr lIns="0" tIns="0" rIns="0" bIns="0" anchor="t">
            <a:noAutofit/>
          </a:bodyPr>
          <a:lstStyle>
            <a:lvl1pPr>
              <a:lnSpc>
                <a:spcPct val="100000"/>
              </a:lnSpc>
              <a:buNone/>
              <a:defRPr lang="de-DE" sz="700" b="0" strike="noStrike" spc="-1">
                <a:solidFill>
                  <a:srgbClr val="000000"/>
                </a:solidFill>
                <a:latin typeface="Real Text Pro"/>
                <a:ea typeface="DejaVu Sans"/>
              </a:defRPr>
            </a:lvl1pPr>
          </a:lstStyle>
          <a:p>
            <a:pPr>
              <a:lnSpc>
                <a:spcPct val="100000"/>
              </a:lnSpc>
              <a:buNone/>
            </a:pPr>
            <a:r>
              <a:rPr lang="de-DE" sz="700" b="0" strike="noStrike" spc="-1" dirty="0">
                <a:solidFill>
                  <a:srgbClr val="000000"/>
                </a:solidFill>
                <a:latin typeface="Real Text Pro"/>
                <a:ea typeface="DejaVu Sans"/>
              </a:rPr>
              <a:t>Seite </a:t>
            </a:r>
            <a:fld id="{46BCA8E0-EFFB-4745-ADB2-AB1641561748}" type="slidenum">
              <a:rPr lang="de-DE" sz="700" b="0" strike="noStrike" spc="-1">
                <a:solidFill>
                  <a:srgbClr val="000000"/>
                </a:solidFill>
                <a:latin typeface="Real Text Pro"/>
                <a:ea typeface="DejaVu Sans"/>
              </a:rPr>
              <a:t>7</a:t>
            </a:fld>
            <a:endParaRPr lang="de-DE" sz="700" b="0" strike="noStrike" spc="-1" dirty="0">
              <a:latin typeface="Times New Roman"/>
            </a:endParaRPr>
          </a:p>
        </p:txBody>
      </p:sp>
      <p:sp>
        <p:nvSpPr>
          <p:cNvPr id="264" name="Textfeld 2"/>
          <p:cNvSpPr/>
          <p:nvPr/>
        </p:nvSpPr>
        <p:spPr>
          <a:xfrm>
            <a:off x="7639800" y="4091957"/>
            <a:ext cx="4552200" cy="829543"/>
          </a:xfrm>
          <a:prstGeom prst="rect">
            <a:avLst/>
          </a:prstGeom>
          <a:solidFill>
            <a:srgbClr val="F9E49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4800" spc="-1" dirty="0">
                <a:solidFill>
                  <a:srgbClr val="E50050"/>
                </a:solidFill>
                <a:latin typeface="Real Text Pro Light" panose="020B0504020204020204" pitchFamily="34" charset="0"/>
                <a:ea typeface="Real Text Pro Semilight"/>
              </a:rPr>
              <a:t>Etwa</a:t>
            </a:r>
            <a:r>
              <a:rPr lang="de-DE" sz="4800" b="0" strike="noStrike" spc="-1" dirty="0">
                <a:solidFill>
                  <a:srgbClr val="E50050"/>
                </a:solidFill>
                <a:latin typeface="Real Text Pro Light" panose="020B0504020204020204" pitchFamily="34" charset="0"/>
                <a:ea typeface="Real Text Pro Semilight"/>
              </a:rPr>
              <a:t> 27.000 m</a:t>
            </a:r>
            <a:r>
              <a:rPr lang="de-DE" sz="4800" b="0" strike="noStrike" spc="-1" baseline="30000" dirty="0">
                <a:solidFill>
                  <a:srgbClr val="E50050"/>
                </a:solidFill>
                <a:latin typeface="Real Text Pro Light" panose="020B0504020204020204" pitchFamily="34" charset="0"/>
                <a:ea typeface="Real Text Pro Semilight"/>
              </a:rPr>
              <a:t>3</a:t>
            </a:r>
            <a:endParaRPr lang="de-DE" sz="4800" b="0" strike="noStrike" spc="-1" dirty="0">
              <a:latin typeface="Real Text Pro Light" panose="020B0504020204020204" pitchFamily="34" charset="0"/>
            </a:endParaRPr>
          </a:p>
        </p:txBody>
      </p:sp>
      <p:grpSp>
        <p:nvGrpSpPr>
          <p:cNvPr id="2" name="Gruppieren 7">
            <a:extLst>
              <a:ext uri="{FF2B5EF4-FFF2-40B4-BE49-F238E27FC236}">
                <a16:creationId xmlns:a16="http://schemas.microsoft.com/office/drawing/2014/main" id="{9F16DF72-CF5C-0AE2-6C29-A2EACAE67BAD}"/>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F44F321E-6078-D8D1-484E-738E352A9AAD}"/>
                </a:ext>
              </a:extLst>
            </p:cNvPr>
            <p:cNvPicPr/>
            <p:nvPr/>
          </p:nvPicPr>
          <p:blipFill>
            <a:blip r:embed="rId4"/>
            <a:stretch/>
          </p:blipFill>
          <p:spPr>
            <a:xfrm>
              <a:off x="10111680" y="0"/>
              <a:ext cx="2080080" cy="1476360"/>
            </a:xfrm>
            <a:prstGeom prst="rect">
              <a:avLst/>
            </a:prstGeom>
            <a:ln w="0">
              <a:noFill/>
            </a:ln>
          </p:spPr>
        </p:pic>
        <p:pic>
          <p:nvPicPr>
            <p:cNvPr id="4" name="Grafik 9">
              <a:extLst>
                <a:ext uri="{FF2B5EF4-FFF2-40B4-BE49-F238E27FC236}">
                  <a16:creationId xmlns:a16="http://schemas.microsoft.com/office/drawing/2014/main" id="{ADD475EF-80FA-D13E-F375-83D4671DCE47}"/>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Tree>
    <p:extLst>
      <p:ext uri="{BB962C8B-B14F-4D97-AF65-F5344CB8AC3E}">
        <p14:creationId xmlns:p14="http://schemas.microsoft.com/office/powerpoint/2010/main" val="116873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Bildplatzhalter 5"/>
          <p:cNvPicPr/>
          <p:nvPr/>
        </p:nvPicPr>
        <p:blipFill>
          <a:blip r:embed="rId3" cstate="hqprint">
            <a:extLst>
              <a:ext uri="{28A0092B-C50C-407E-A947-70E740481C1C}">
                <a14:useLocalDpi xmlns:a14="http://schemas.microsoft.com/office/drawing/2010/main"/>
              </a:ext>
            </a:extLst>
          </a:blip>
          <a:srcRect/>
          <a:stretch/>
        </p:blipFill>
        <p:spPr>
          <a:xfrm>
            <a:off x="0" y="0"/>
            <a:ext cx="12184200" cy="6850080"/>
          </a:xfrm>
          <a:prstGeom prst="rect">
            <a:avLst/>
          </a:prstGeom>
          <a:ln w="0">
            <a:noFill/>
          </a:ln>
        </p:spPr>
      </p:pic>
      <p:sp>
        <p:nvSpPr>
          <p:cNvPr id="266" name="PlaceHolder 1"/>
          <p:cNvSpPr>
            <a:spLocks noGrp="1"/>
          </p:cNvSpPr>
          <p:nvPr>
            <p:ph type="sldNum" idx="9"/>
          </p:nvPr>
        </p:nvSpPr>
        <p:spPr>
          <a:xfrm>
            <a:off x="1247760" y="6426000"/>
            <a:ext cx="776160" cy="136080"/>
          </a:xfrm>
          <a:prstGeom prst="rect">
            <a:avLst/>
          </a:prstGeom>
          <a:noFill/>
          <a:ln w="0">
            <a:noFill/>
          </a:ln>
        </p:spPr>
        <p:txBody>
          <a:bodyPr lIns="0" tIns="0" rIns="0" bIns="0" anchor="t">
            <a:noAutofit/>
          </a:bodyPr>
          <a:lstStyle>
            <a:lvl1pPr>
              <a:lnSpc>
                <a:spcPct val="100000"/>
              </a:lnSpc>
              <a:buNone/>
              <a:defRPr lang="de-DE" sz="700" b="0" strike="noStrike" spc="-1">
                <a:solidFill>
                  <a:srgbClr val="000000"/>
                </a:solidFill>
                <a:latin typeface="Real Text Pro"/>
                <a:ea typeface="DejaVu Sans"/>
              </a:defRPr>
            </a:lvl1pPr>
          </a:lstStyle>
          <a:p>
            <a:pPr>
              <a:lnSpc>
                <a:spcPct val="100000"/>
              </a:lnSpc>
              <a:buNone/>
            </a:pPr>
            <a:r>
              <a:rPr lang="de-DE" sz="700" b="0" strike="noStrike" spc="-1" dirty="0">
                <a:solidFill>
                  <a:srgbClr val="000000"/>
                </a:solidFill>
                <a:latin typeface="Real Text Pro"/>
                <a:ea typeface="DejaVu Sans"/>
              </a:rPr>
              <a:t>Seite </a:t>
            </a:r>
            <a:fld id="{4D359CF4-897C-42B7-BC22-B95898F6E3FC}" type="slidenum">
              <a:rPr lang="de-DE" sz="700" b="0" strike="noStrike" spc="-1">
                <a:solidFill>
                  <a:srgbClr val="000000"/>
                </a:solidFill>
                <a:latin typeface="Real Text Pro"/>
                <a:ea typeface="DejaVu Sans"/>
              </a:rPr>
              <a:t>8</a:t>
            </a:fld>
            <a:endParaRPr lang="de-DE" sz="700" b="0" strike="noStrike" spc="-1" dirty="0">
              <a:latin typeface="Times New Roman"/>
            </a:endParaRPr>
          </a:p>
        </p:txBody>
      </p:sp>
      <p:grpSp>
        <p:nvGrpSpPr>
          <p:cNvPr id="2" name="Gruppieren 7">
            <a:extLst>
              <a:ext uri="{FF2B5EF4-FFF2-40B4-BE49-F238E27FC236}">
                <a16:creationId xmlns:a16="http://schemas.microsoft.com/office/drawing/2014/main" id="{B42A85DA-4A7F-5525-DF14-3D0D7BC8AC87}"/>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F461F2A9-3EFF-536D-F226-A9B8FDC08834}"/>
                </a:ext>
              </a:extLst>
            </p:cNvPr>
            <p:cNvPicPr/>
            <p:nvPr/>
          </p:nvPicPr>
          <p:blipFill>
            <a:blip r:embed="rId4"/>
            <a:stretch/>
          </p:blipFill>
          <p:spPr>
            <a:xfrm>
              <a:off x="10111680" y="0"/>
              <a:ext cx="2080080" cy="1476360"/>
            </a:xfrm>
            <a:prstGeom prst="rect">
              <a:avLst/>
            </a:prstGeom>
            <a:ln w="0">
              <a:noFill/>
            </a:ln>
          </p:spPr>
        </p:pic>
        <p:pic>
          <p:nvPicPr>
            <p:cNvPr id="4" name="Grafik 9">
              <a:extLst>
                <a:ext uri="{FF2B5EF4-FFF2-40B4-BE49-F238E27FC236}">
                  <a16:creationId xmlns:a16="http://schemas.microsoft.com/office/drawing/2014/main" id="{BED64004-E7F2-BE0B-595C-6F273B8E17F2}"/>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pic>
        <p:nvPicPr>
          <p:cNvPr id="1026" name="BDE47C36-B750-43FB-9C8C-45A5472DC19D" descr="Unbenanntes_Projekt.png">
            <a:extLst>
              <a:ext uri="{FF2B5EF4-FFF2-40B4-BE49-F238E27FC236}">
                <a16:creationId xmlns:a16="http://schemas.microsoft.com/office/drawing/2014/main" id="{0F463671-510B-4FFD-9618-297D808113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5973" y="4329010"/>
            <a:ext cx="1747734" cy="238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579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Bildplatzhalter 12"/>
          <p:cNvPicPr/>
          <p:nvPr/>
        </p:nvPicPr>
        <p:blipFill>
          <a:blip r:embed="rId3"/>
          <a:stretch/>
        </p:blipFill>
        <p:spPr>
          <a:xfrm>
            <a:off x="0" y="0"/>
            <a:ext cx="12178080" cy="6850080"/>
          </a:xfrm>
          <a:prstGeom prst="rect">
            <a:avLst/>
          </a:prstGeom>
          <a:ln w="0">
            <a:noFill/>
          </a:ln>
        </p:spPr>
      </p:pic>
      <p:sp>
        <p:nvSpPr>
          <p:cNvPr id="278" name="PlaceHolder 2"/>
          <p:cNvSpPr>
            <a:spLocks noGrp="1"/>
          </p:cNvSpPr>
          <p:nvPr>
            <p:ph type="sldNum" idx="11"/>
          </p:nvPr>
        </p:nvSpPr>
        <p:spPr>
          <a:xfrm>
            <a:off x="1247760" y="6426000"/>
            <a:ext cx="776160" cy="136080"/>
          </a:xfrm>
          <a:prstGeom prst="rect">
            <a:avLst/>
          </a:prstGeom>
          <a:noFill/>
          <a:ln w="0">
            <a:noFill/>
          </a:ln>
        </p:spPr>
        <p:txBody>
          <a:bodyPr lIns="0" tIns="0" rIns="0" bIns="0" anchor="t">
            <a:noAutofit/>
          </a:bodyPr>
          <a:lstStyle>
            <a:lvl1pPr>
              <a:lnSpc>
                <a:spcPct val="100000"/>
              </a:lnSpc>
              <a:buNone/>
              <a:defRPr lang="de-DE" sz="700" b="0" strike="noStrike" spc="-1">
                <a:solidFill>
                  <a:srgbClr val="000000"/>
                </a:solidFill>
                <a:latin typeface="Real Text Pro"/>
                <a:ea typeface="DejaVu Sans"/>
              </a:defRPr>
            </a:lvl1pPr>
          </a:lstStyle>
          <a:p>
            <a:pPr>
              <a:lnSpc>
                <a:spcPct val="100000"/>
              </a:lnSpc>
              <a:buNone/>
            </a:pPr>
            <a:r>
              <a:rPr lang="de-DE" sz="700" b="0" strike="noStrike" spc="-1">
                <a:solidFill>
                  <a:srgbClr val="000000"/>
                </a:solidFill>
                <a:latin typeface="Real Text Pro"/>
                <a:ea typeface="DejaVu Sans"/>
              </a:rPr>
              <a:t>Seite </a:t>
            </a:r>
            <a:fld id="{ADA24A47-E307-4800-9DAC-52A62A39C113}" type="slidenum">
              <a:rPr lang="de-DE" sz="700" b="0" strike="noStrike" spc="-1">
                <a:solidFill>
                  <a:srgbClr val="000000"/>
                </a:solidFill>
                <a:latin typeface="Real Text Pro"/>
                <a:ea typeface="DejaVu Sans"/>
              </a:rPr>
              <a:t>9</a:t>
            </a:fld>
            <a:endParaRPr lang="de-DE" sz="700" b="0" strike="noStrike" spc="-1">
              <a:latin typeface="Times New Roman"/>
            </a:endParaRPr>
          </a:p>
        </p:txBody>
      </p:sp>
      <p:grpSp>
        <p:nvGrpSpPr>
          <p:cNvPr id="2" name="Gruppieren 7">
            <a:extLst>
              <a:ext uri="{FF2B5EF4-FFF2-40B4-BE49-F238E27FC236}">
                <a16:creationId xmlns:a16="http://schemas.microsoft.com/office/drawing/2014/main" id="{E98BC5C3-1E43-9CCF-F169-187DE10CA03B}"/>
              </a:ext>
            </a:extLst>
          </p:cNvPr>
          <p:cNvGrpSpPr/>
          <p:nvPr/>
        </p:nvGrpSpPr>
        <p:grpSpPr>
          <a:xfrm>
            <a:off x="10111680" y="0"/>
            <a:ext cx="2080080" cy="1476360"/>
            <a:chOff x="10111680" y="0"/>
            <a:chExt cx="2080080" cy="1476360"/>
          </a:xfrm>
        </p:grpSpPr>
        <p:pic>
          <p:nvPicPr>
            <p:cNvPr id="3" name="Grafik 8">
              <a:extLst>
                <a:ext uri="{FF2B5EF4-FFF2-40B4-BE49-F238E27FC236}">
                  <a16:creationId xmlns:a16="http://schemas.microsoft.com/office/drawing/2014/main" id="{7210A210-A933-BA93-C700-A9B11CE4E926}"/>
                </a:ext>
              </a:extLst>
            </p:cNvPr>
            <p:cNvPicPr/>
            <p:nvPr/>
          </p:nvPicPr>
          <p:blipFill>
            <a:blip r:embed="rId4"/>
            <a:stretch/>
          </p:blipFill>
          <p:spPr>
            <a:xfrm>
              <a:off x="10111680" y="0"/>
              <a:ext cx="2080080" cy="1476360"/>
            </a:xfrm>
            <a:prstGeom prst="rect">
              <a:avLst/>
            </a:prstGeom>
            <a:ln w="0">
              <a:noFill/>
            </a:ln>
          </p:spPr>
        </p:pic>
        <p:pic>
          <p:nvPicPr>
            <p:cNvPr id="4" name="Grafik 9">
              <a:extLst>
                <a:ext uri="{FF2B5EF4-FFF2-40B4-BE49-F238E27FC236}">
                  <a16:creationId xmlns:a16="http://schemas.microsoft.com/office/drawing/2014/main" id="{9B9B5F85-3C28-80D7-3BFA-AE6926FFEA8F}"/>
                </a:ext>
              </a:extLst>
            </p:cNvPr>
            <p:cNvPicPr/>
            <p:nvPr/>
          </p:nvPicPr>
          <p:blipFill>
            <a:blip r:embed="rId5" cstate="hqprint">
              <a:extLst>
                <a:ext uri="{28A0092B-C50C-407E-A947-70E740481C1C}">
                  <a14:useLocalDpi xmlns:a14="http://schemas.microsoft.com/office/drawing/2010/main"/>
                </a:ext>
              </a:extLst>
            </a:blip>
            <a:stretch/>
          </p:blipFill>
          <p:spPr>
            <a:xfrm>
              <a:off x="10496520" y="362160"/>
              <a:ext cx="1331640" cy="542520"/>
            </a:xfrm>
            <a:prstGeom prst="rect">
              <a:avLst/>
            </a:prstGeom>
            <a:ln w="0">
              <a:noFill/>
            </a:ln>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2860</Words>
  <Application>Microsoft Office PowerPoint</Application>
  <PresentationFormat>Breitbild</PresentationFormat>
  <Paragraphs>249</Paragraphs>
  <Slides>23</Slides>
  <Notes>22</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23</vt:i4>
      </vt:variant>
    </vt:vector>
  </HeadingPairs>
  <TitlesOfParts>
    <vt:vector size="36" baseType="lpstr">
      <vt:lpstr>Arial</vt:lpstr>
      <vt:lpstr>Calibri</vt:lpstr>
      <vt:lpstr>Calibri Light</vt:lpstr>
      <vt:lpstr>DejaVu Sans</vt:lpstr>
      <vt:lpstr>Real Text Pro</vt:lpstr>
      <vt:lpstr>Real Text Pro Book</vt:lpstr>
      <vt:lpstr>Real Text Pro Demibold</vt:lpstr>
      <vt:lpstr>Real Text Pro Extrabold</vt:lpstr>
      <vt:lpstr>Real Text Pro Light</vt:lpstr>
      <vt:lpstr>Real Text Pro Semilight</vt:lpstr>
      <vt:lpstr>Times New Roman</vt:lpstr>
      <vt:lpstr>Wingdings</vt:lpstr>
      <vt:lpstr>Office Theme</vt:lpstr>
      <vt:lpstr>PowerPoint-Präsentation</vt:lpstr>
      <vt:lpstr>Bürgerdialog Mitthausen Ein Planspiel zur Beteiligung bei der  Endlagersuche</vt:lpstr>
      <vt:lpstr>PowerPoint-Präsentation</vt:lpstr>
      <vt:lpstr>PowerPoint-Präsentation</vt:lpstr>
      <vt:lpstr>PowerPoint-Präsentation</vt:lpstr>
      <vt:lpstr>April 2023: Abschalten der letzten  Atomkraftwerke</vt:lpstr>
      <vt:lpstr>hochradioaktive Abfälle  müssen entsorgt werden.</vt:lpstr>
      <vt:lpstr>PowerPoint-Präsentation</vt:lpstr>
      <vt:lpstr>PowerPoint-Präsentation</vt:lpstr>
      <vt:lpstr>Tiefengeologische  Lagerung  ist die sicherste Entsorgungsoption. </vt:lpstr>
      <vt:lpstr>PowerPoint-Präsentation</vt:lpstr>
      <vt:lpstr>Die Akteure</vt:lpstr>
      <vt:lpstr>- Interesse der eigenen Region einbringen  - Vertretungskreis nimmt die Aufgaben wahr</vt:lpstr>
      <vt:lpstr>Bürgerdialog Mitthausen </vt:lpstr>
      <vt:lpstr>PowerPoint-Präsentation</vt:lpstr>
      <vt:lpstr>PowerPoint-Präsentation</vt:lpstr>
      <vt:lpstr>PowerPoint-Präsentation</vt:lpstr>
      <vt:lpstr>PowerPoint-Präsentation</vt:lpstr>
      <vt:lpstr>PowerPoint-Präsentation</vt:lpstr>
      <vt:lpstr>Willkommen zum  Bürgerdialog Mitthausen </vt:lpstr>
      <vt:lpstr>Wahl der Kandidat:innen für den Vertretungskreis der Regionalkonferenz </vt:lpstr>
      <vt:lpstr>PowerPoint-Präsentation</vt:lpstr>
      <vt:lpstr>Infos zur Endlagersuche</vt:lpstr>
    </vt:vector>
  </TitlesOfParts>
  <Company>Bundesamt für Strahlenschutz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Stefanie Dilger</dc:creator>
  <cp:lastModifiedBy>Ahlers, Dorothee</cp:lastModifiedBy>
  <cp:revision>377</cp:revision>
  <cp:lastPrinted>2021-05-27T14:15:24Z</cp:lastPrinted>
  <dcterms:created xsi:type="dcterms:W3CDTF">2020-08-21T09:11:54Z</dcterms:created>
  <dcterms:modified xsi:type="dcterms:W3CDTF">2024-01-10T13:44:19Z</dcterms:modified>
</cp:coreProperties>
</file>